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78" r:id="rId3"/>
    <p:sldId id="375" r:id="rId4"/>
    <p:sldId id="372" r:id="rId5"/>
    <p:sldId id="377" r:id="rId6"/>
    <p:sldId id="401" r:id="rId7"/>
    <p:sldId id="402" r:id="rId8"/>
    <p:sldId id="404" r:id="rId9"/>
    <p:sldId id="391" r:id="rId10"/>
    <p:sldId id="403" r:id="rId11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85D8A"/>
    <a:srgbClr val="392B49"/>
    <a:srgbClr val="392B4B"/>
    <a:srgbClr val="291F35"/>
    <a:srgbClr val="03468C"/>
    <a:srgbClr val="95231F"/>
    <a:srgbClr val="3C9C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80" d="100"/>
          <a:sy n="80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31B92-A3B2-42DB-A766-5ECE0CFE6B96}" type="doc">
      <dgm:prSet loTypeId="urn:microsoft.com/office/officeart/2005/8/layout/radial5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CD5240E-0260-4F59-9AFD-99DEA66072E4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Основные проблемы отрасли производства нефтяных дорожных битумов</a:t>
          </a:r>
          <a:endParaRPr lang="ru-RU" sz="1600" b="1" dirty="0">
            <a:solidFill>
              <a:schemeClr val="bg1"/>
            </a:solidFill>
          </a:endParaRPr>
        </a:p>
      </dgm:t>
    </dgm:pt>
    <dgm:pt modelId="{4D7E8ADD-928B-4261-A238-45323E5444A2}" type="parTrans" cxnId="{1CC26708-39CC-4CDE-AE55-B454C6DDE433}">
      <dgm:prSet/>
      <dgm:spPr/>
      <dgm:t>
        <a:bodyPr/>
        <a:lstStyle/>
        <a:p>
          <a:endParaRPr lang="ru-RU"/>
        </a:p>
      </dgm:t>
    </dgm:pt>
    <dgm:pt modelId="{F76B7C23-F081-45AA-84FA-5168A94FFE31}" type="sibTrans" cxnId="{1CC26708-39CC-4CDE-AE55-B454C6DDE433}">
      <dgm:prSet/>
      <dgm:spPr/>
      <dgm:t>
        <a:bodyPr/>
        <a:lstStyle/>
        <a:p>
          <a:endParaRPr lang="ru-RU"/>
        </a:p>
      </dgm:t>
    </dgm:pt>
    <dgm:pt modelId="{9E36E9E9-9166-4E17-9D84-0EF588A56269}">
      <dgm:prSet custT="1"/>
      <dgm:spPr/>
      <dgm:t>
        <a:bodyPr/>
        <a:lstStyle/>
        <a:p>
          <a:r>
            <a:rPr lang="ru-RU" sz="1600" dirty="0" smtClean="0"/>
            <a:t>Несбалансированность спроса и предложения дорожных битумов по регионам</a:t>
          </a:r>
          <a:endParaRPr lang="ru-RU" sz="1600" dirty="0"/>
        </a:p>
      </dgm:t>
    </dgm:pt>
    <dgm:pt modelId="{CEECAEDB-7A82-46E8-AE9C-F343F186F667}" type="parTrans" cxnId="{D19ADBF4-800A-415E-9486-0229160B0302}">
      <dgm:prSet/>
      <dgm:spPr>
        <a:solidFill>
          <a:schemeClr val="accent1"/>
        </a:solidFill>
        <a:ln w="25400">
          <a:solidFill>
            <a:schemeClr val="tx2"/>
          </a:solidFill>
        </a:ln>
      </dgm:spPr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9B339DC3-DD07-4258-ABB6-26EC38D8662F}" type="sibTrans" cxnId="{D19ADBF4-800A-415E-9486-0229160B0302}">
      <dgm:prSet/>
      <dgm:spPr/>
      <dgm:t>
        <a:bodyPr/>
        <a:lstStyle/>
        <a:p>
          <a:endParaRPr lang="ru-RU"/>
        </a:p>
      </dgm:t>
    </dgm:pt>
    <dgm:pt modelId="{BBF21D27-96F7-4644-A52E-07A42B72802D}">
      <dgm:prSet custT="1"/>
      <dgm:spPr/>
      <dgm:t>
        <a:bodyPr/>
        <a:lstStyle/>
        <a:p>
          <a:r>
            <a:rPr lang="ru-RU" sz="1600" dirty="0" smtClean="0"/>
            <a:t>Нарекания потребителей битумов к их ассортименту и качеству. В Европе производится более 100 марок дорожных битумов, а в России – не более 10 при низком качестве</a:t>
          </a:r>
          <a:endParaRPr lang="ru-RU" sz="1000" dirty="0"/>
        </a:p>
      </dgm:t>
    </dgm:pt>
    <dgm:pt modelId="{3FEC5BA1-7DAA-4E71-BABC-4C2F6B677399}" type="parTrans" cxnId="{73A800BA-0B7E-4448-8462-0CDA337F0B93}">
      <dgm:prSet/>
      <dgm:spPr>
        <a:solidFill>
          <a:schemeClr val="accent1"/>
        </a:solidFill>
        <a:ln w="25400">
          <a:solidFill>
            <a:schemeClr val="tx2"/>
          </a:solidFill>
        </a:ln>
      </dgm:spPr>
      <dgm:t>
        <a:bodyPr/>
        <a:lstStyle/>
        <a:p>
          <a:endParaRPr lang="ru-RU" dirty="0"/>
        </a:p>
      </dgm:t>
    </dgm:pt>
    <dgm:pt modelId="{F82833AB-E02E-454D-939E-D45E2F8D6CE5}" type="sibTrans" cxnId="{73A800BA-0B7E-4448-8462-0CDA337F0B93}">
      <dgm:prSet/>
      <dgm:spPr/>
      <dgm:t>
        <a:bodyPr/>
        <a:lstStyle/>
        <a:p>
          <a:endParaRPr lang="ru-RU"/>
        </a:p>
      </dgm:t>
    </dgm:pt>
    <dgm:pt modelId="{DD81E1E3-5F2C-4886-81FB-0ADB5CE82B63}">
      <dgm:prSet custT="1"/>
      <dgm:spPr/>
      <dgm:t>
        <a:bodyPr/>
        <a:lstStyle/>
        <a:p>
          <a:r>
            <a:rPr lang="ru-RU" sz="1600" dirty="0" smtClean="0"/>
            <a:t>Интересы производителей и потребителей по цене и качеству битумов не совпадают</a:t>
          </a:r>
          <a:endParaRPr lang="ru-RU" sz="1600" dirty="0"/>
        </a:p>
      </dgm:t>
    </dgm:pt>
    <dgm:pt modelId="{5750AB6A-B4E8-450E-A4BE-6E7E264883F2}" type="parTrans" cxnId="{DAB2B121-3E6B-4C3D-8714-E4F49A537D5A}">
      <dgm:prSet/>
      <dgm:spPr>
        <a:solidFill>
          <a:schemeClr val="accent1"/>
        </a:solidFill>
        <a:ln w="25400">
          <a:solidFill>
            <a:schemeClr val="tx2"/>
          </a:solidFill>
        </a:ln>
      </dgm:spPr>
      <dgm:t>
        <a:bodyPr/>
        <a:lstStyle/>
        <a:p>
          <a:endParaRPr lang="ru-RU" dirty="0"/>
        </a:p>
      </dgm:t>
    </dgm:pt>
    <dgm:pt modelId="{C818258E-A8A1-4D83-A87D-E1CF404DDDC3}" type="sibTrans" cxnId="{DAB2B121-3E6B-4C3D-8714-E4F49A537D5A}">
      <dgm:prSet/>
      <dgm:spPr/>
      <dgm:t>
        <a:bodyPr/>
        <a:lstStyle/>
        <a:p>
          <a:endParaRPr lang="ru-RU"/>
        </a:p>
      </dgm:t>
    </dgm:pt>
    <dgm:pt modelId="{303E4762-52FB-494D-8BC9-8542598965BA}">
      <dgm:prSet custT="1"/>
      <dgm:spPr/>
      <dgm:t>
        <a:bodyPr tIns="180000" bIns="0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Необходимость доработки и дальнейшего развития линейки национальных стандартов в сфере битумных производств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B3F4B740-CD6D-4A80-9F64-18EAC0868B08}" type="parTrans" cxnId="{00A4E94A-D13D-40D1-8F10-6F36B559698E}">
      <dgm:prSet/>
      <dgm:spPr>
        <a:solidFill>
          <a:schemeClr val="accent1"/>
        </a:solidFill>
        <a:ln w="25400">
          <a:solidFill>
            <a:schemeClr val="tx2"/>
          </a:solidFill>
        </a:ln>
      </dgm:spPr>
      <dgm:t>
        <a:bodyPr/>
        <a:lstStyle/>
        <a:p>
          <a:endParaRPr lang="ru-RU" dirty="0"/>
        </a:p>
      </dgm:t>
    </dgm:pt>
    <dgm:pt modelId="{BEF21C0C-4600-4991-A443-8828B7FD1B42}" type="sibTrans" cxnId="{00A4E94A-D13D-40D1-8F10-6F36B559698E}">
      <dgm:prSet/>
      <dgm:spPr/>
      <dgm:t>
        <a:bodyPr/>
        <a:lstStyle/>
        <a:p>
          <a:endParaRPr lang="ru-RU"/>
        </a:p>
      </dgm:t>
    </dgm:pt>
    <dgm:pt modelId="{FA3AF9CA-0DB3-4075-A2F5-CF33671850FC}">
      <dgm:prSet custT="1"/>
      <dgm:spPr/>
      <dgm:t>
        <a:bodyPr/>
        <a:lstStyle/>
        <a:p>
          <a:r>
            <a:rPr lang="ru-RU" sz="1600" dirty="0" smtClean="0"/>
            <a:t>Недогрузка битумных мощностей</a:t>
          </a:r>
          <a:endParaRPr lang="ru-RU" sz="1600" dirty="0"/>
        </a:p>
      </dgm:t>
    </dgm:pt>
    <dgm:pt modelId="{8B686FC8-8EC9-4B7E-B08F-8B1D9829BCBD}" type="sibTrans" cxnId="{20BDD403-200F-48BF-B4CB-7867C52880F0}">
      <dgm:prSet/>
      <dgm:spPr/>
      <dgm:t>
        <a:bodyPr/>
        <a:lstStyle/>
        <a:p>
          <a:endParaRPr lang="ru-RU"/>
        </a:p>
      </dgm:t>
    </dgm:pt>
    <dgm:pt modelId="{54919496-5EBB-409A-AB9F-4D02BB55F551}" type="parTrans" cxnId="{20BDD403-200F-48BF-B4CB-7867C52880F0}">
      <dgm:prSet/>
      <dgm:spPr>
        <a:solidFill>
          <a:schemeClr val="accent1"/>
        </a:solidFill>
        <a:ln w="25400">
          <a:solidFill>
            <a:schemeClr val="tx2"/>
          </a:solidFill>
        </a:ln>
      </dgm:spPr>
      <dgm:t>
        <a:bodyPr lIns="0"/>
        <a:lstStyle/>
        <a:p>
          <a:endParaRPr lang="ru-RU" dirty="0"/>
        </a:p>
      </dgm:t>
    </dgm:pt>
    <dgm:pt modelId="{984BF5D5-ABF8-4F7B-AC40-665CFDFA16C0}" type="pres">
      <dgm:prSet presAssocID="{9E231B92-A3B2-42DB-A766-5ECE0CFE6B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BB0E29-2C29-4066-85A8-52E91326D2F1}" type="pres">
      <dgm:prSet presAssocID="{5CD5240E-0260-4F59-9AFD-99DEA66072E4}" presName="centerShape" presStyleLbl="node0" presStyleIdx="0" presStyleCnt="1" custScaleX="149674" custScaleY="142848" custLinFactNeighborX="-3202" custLinFactNeighborY="-4441"/>
      <dgm:spPr/>
      <dgm:t>
        <a:bodyPr/>
        <a:lstStyle/>
        <a:p>
          <a:endParaRPr lang="ru-RU"/>
        </a:p>
      </dgm:t>
    </dgm:pt>
    <dgm:pt modelId="{0C5B58C6-8B67-4E09-83BF-D5B721EDB7BC}" type="pres">
      <dgm:prSet presAssocID="{54919496-5EBB-409A-AB9F-4D02BB55F551}" presName="parTrans" presStyleLbl="sibTrans2D1" presStyleIdx="0" presStyleCnt="5" custAng="82542" custScaleX="129946" custLinFactNeighborX="965" custLinFactNeighborY="1557"/>
      <dgm:spPr/>
      <dgm:t>
        <a:bodyPr/>
        <a:lstStyle/>
        <a:p>
          <a:endParaRPr lang="ru-RU"/>
        </a:p>
      </dgm:t>
    </dgm:pt>
    <dgm:pt modelId="{ADC1CCBD-0352-4010-BB0C-F4748A32E62F}" type="pres">
      <dgm:prSet presAssocID="{54919496-5EBB-409A-AB9F-4D02BB55F55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3291A85-C965-43E8-9731-946DE1DACCFD}" type="pres">
      <dgm:prSet presAssocID="{FA3AF9CA-0DB3-4075-A2F5-CF33671850FC}" presName="node" presStyleLbl="node1" presStyleIdx="0" presStyleCnt="5" custScaleX="312422" custScaleY="64465" custRadScaleRad="104774" custRadScaleInc="-1322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F7F530-C25A-4DB9-B7AF-4E550E36B630}" type="pres">
      <dgm:prSet presAssocID="{3FEC5BA1-7DAA-4E71-BABC-4C2F6B677399}" presName="parTrans" presStyleLbl="sibTrans2D1" presStyleIdx="1" presStyleCnt="5" custAng="119213" custScaleX="96218"/>
      <dgm:spPr/>
      <dgm:t>
        <a:bodyPr/>
        <a:lstStyle/>
        <a:p>
          <a:endParaRPr lang="ru-RU"/>
        </a:p>
      </dgm:t>
    </dgm:pt>
    <dgm:pt modelId="{B4D0C8B9-4515-4B13-9E76-EA5760331F49}" type="pres">
      <dgm:prSet presAssocID="{3FEC5BA1-7DAA-4E71-BABC-4C2F6B67739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6E9235A-CB96-4229-8CC8-61D6DA193C71}" type="pres">
      <dgm:prSet presAssocID="{BBF21D27-96F7-4644-A52E-07A42B72802D}" presName="node" presStyleLbl="node1" presStyleIdx="1" presStyleCnt="5" custScaleX="168368" custScaleY="107036" custRadScaleRad="144560" custRadScaleInc="3419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25BBE2D-F9E2-49FD-A728-B2A97F09BE70}" type="pres">
      <dgm:prSet presAssocID="{CEECAEDB-7A82-46E8-AE9C-F343F186F667}" presName="parTrans" presStyleLbl="sibTrans2D1" presStyleIdx="2" presStyleCnt="5" custScaleX="70961" custLinFactNeighborX="23611" custLinFactNeighborY="-8243"/>
      <dgm:spPr/>
      <dgm:t>
        <a:bodyPr/>
        <a:lstStyle/>
        <a:p>
          <a:endParaRPr lang="ru-RU"/>
        </a:p>
      </dgm:t>
    </dgm:pt>
    <dgm:pt modelId="{FD30E28E-3613-4AFB-A36B-102D1A0F97AE}" type="pres">
      <dgm:prSet presAssocID="{CEECAEDB-7A82-46E8-AE9C-F343F186F66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353AEA7-94C5-41B1-B35F-B3A725F0ABB6}" type="pres">
      <dgm:prSet presAssocID="{9E36E9E9-9166-4E17-9D84-0EF588A56269}" presName="node" presStyleLbl="node1" presStyleIdx="2" presStyleCnt="5" custScaleX="239919" custScaleY="75187" custRadScaleRad="144217" custRadScaleInc="2469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1629277-C1D3-4784-834B-C21C8441F3F9}" type="pres">
      <dgm:prSet presAssocID="{5750AB6A-B4E8-450E-A4BE-6E7E264883F2}" presName="parTrans" presStyleLbl="sibTrans2D1" presStyleIdx="3" presStyleCnt="5" custAng="124246" custScaleX="66211" custScaleY="90582" custLinFactNeighborX="-37800" custLinFactNeighborY="-18789"/>
      <dgm:spPr/>
      <dgm:t>
        <a:bodyPr/>
        <a:lstStyle/>
        <a:p>
          <a:endParaRPr lang="ru-RU"/>
        </a:p>
      </dgm:t>
    </dgm:pt>
    <dgm:pt modelId="{66E742CF-4EA5-4928-A222-14F3F689BC85}" type="pres">
      <dgm:prSet presAssocID="{5750AB6A-B4E8-450E-A4BE-6E7E264883F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B4EAC82-92C6-47EB-8789-E2F63F638300}" type="pres">
      <dgm:prSet presAssocID="{DD81E1E3-5F2C-4886-81FB-0ADB5CE82B63}" presName="node" presStyleLbl="node1" presStyleIdx="3" presStyleCnt="5" custScaleX="258891" custScaleY="78144" custRadScaleRad="142829" custRadScaleInc="-24509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3F6FBC7-B256-4385-A096-E1108BDCC389}" type="pres">
      <dgm:prSet presAssocID="{B3F4B740-CD6D-4A80-9F64-18EAC0868B08}" presName="parTrans" presStyleLbl="sibTrans2D1" presStyleIdx="4" presStyleCnt="5" custAng="21486850" custScaleX="135723" custLinFactNeighborX="1880" custLinFactNeighborY="-92" custRadScaleRad="27022" custRadScaleInc="-2147483648"/>
      <dgm:spPr/>
      <dgm:t>
        <a:bodyPr/>
        <a:lstStyle/>
        <a:p>
          <a:endParaRPr lang="ru-RU"/>
        </a:p>
      </dgm:t>
    </dgm:pt>
    <dgm:pt modelId="{EED76DCD-FB5A-4A46-B904-3D831B4DA691}" type="pres">
      <dgm:prSet presAssocID="{B3F4B740-CD6D-4A80-9F64-18EAC0868B0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1FC8A5D-7035-4225-9647-9185B655895C}" type="pres">
      <dgm:prSet presAssocID="{303E4762-52FB-494D-8BC9-8542598965BA}" presName="node" presStyleLbl="node1" presStyleIdx="4" presStyleCnt="5" custScaleX="156427" custRadScaleRad="145289" custRadScaleInc="-3746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3F6F4C30-4CBE-478A-8074-020C52CDFE37}" type="presOf" srcId="{CEECAEDB-7A82-46E8-AE9C-F343F186F667}" destId="{F25BBE2D-F9E2-49FD-A728-B2A97F09BE70}" srcOrd="0" destOrd="0" presId="urn:microsoft.com/office/officeart/2005/8/layout/radial5"/>
    <dgm:cxn modelId="{63207173-F44B-4469-B586-DF47B4CCF634}" type="presOf" srcId="{B3F4B740-CD6D-4A80-9F64-18EAC0868B08}" destId="{EED76DCD-FB5A-4A46-B904-3D831B4DA691}" srcOrd="1" destOrd="0" presId="urn:microsoft.com/office/officeart/2005/8/layout/radial5"/>
    <dgm:cxn modelId="{6519C91C-9DC9-4FA1-A2F7-991DD4DCFFD6}" type="presOf" srcId="{9E231B92-A3B2-42DB-A766-5ECE0CFE6B96}" destId="{984BF5D5-ABF8-4F7B-AC40-665CFDFA16C0}" srcOrd="0" destOrd="0" presId="urn:microsoft.com/office/officeart/2005/8/layout/radial5"/>
    <dgm:cxn modelId="{EA425C10-EC17-4292-865E-0E94F584F830}" type="presOf" srcId="{54919496-5EBB-409A-AB9F-4D02BB55F551}" destId="{ADC1CCBD-0352-4010-BB0C-F4748A32E62F}" srcOrd="1" destOrd="0" presId="urn:microsoft.com/office/officeart/2005/8/layout/radial5"/>
    <dgm:cxn modelId="{F5E8ACC2-0A59-40F9-9513-8FD2ACD0722D}" type="presOf" srcId="{5750AB6A-B4E8-450E-A4BE-6E7E264883F2}" destId="{66E742CF-4EA5-4928-A222-14F3F689BC85}" srcOrd="1" destOrd="0" presId="urn:microsoft.com/office/officeart/2005/8/layout/radial5"/>
    <dgm:cxn modelId="{3D390B1A-1F66-4B01-8932-39B313D1AA2F}" type="presOf" srcId="{B3F4B740-CD6D-4A80-9F64-18EAC0868B08}" destId="{F3F6FBC7-B256-4385-A096-E1108BDCC389}" srcOrd="0" destOrd="0" presId="urn:microsoft.com/office/officeart/2005/8/layout/radial5"/>
    <dgm:cxn modelId="{73A800BA-0B7E-4448-8462-0CDA337F0B93}" srcId="{5CD5240E-0260-4F59-9AFD-99DEA66072E4}" destId="{BBF21D27-96F7-4644-A52E-07A42B72802D}" srcOrd="1" destOrd="0" parTransId="{3FEC5BA1-7DAA-4E71-BABC-4C2F6B677399}" sibTransId="{F82833AB-E02E-454D-939E-D45E2F8D6CE5}"/>
    <dgm:cxn modelId="{DAB2B121-3E6B-4C3D-8714-E4F49A537D5A}" srcId="{5CD5240E-0260-4F59-9AFD-99DEA66072E4}" destId="{DD81E1E3-5F2C-4886-81FB-0ADB5CE82B63}" srcOrd="3" destOrd="0" parTransId="{5750AB6A-B4E8-450E-A4BE-6E7E264883F2}" sibTransId="{C818258E-A8A1-4D83-A87D-E1CF404DDDC3}"/>
    <dgm:cxn modelId="{C90E58D5-9C3C-45D5-BC6D-DF6B93F1461A}" type="presOf" srcId="{3FEC5BA1-7DAA-4E71-BABC-4C2F6B677399}" destId="{B4D0C8B9-4515-4B13-9E76-EA5760331F49}" srcOrd="1" destOrd="0" presId="urn:microsoft.com/office/officeart/2005/8/layout/radial5"/>
    <dgm:cxn modelId="{20BDD403-200F-48BF-B4CB-7867C52880F0}" srcId="{5CD5240E-0260-4F59-9AFD-99DEA66072E4}" destId="{FA3AF9CA-0DB3-4075-A2F5-CF33671850FC}" srcOrd="0" destOrd="0" parTransId="{54919496-5EBB-409A-AB9F-4D02BB55F551}" sibTransId="{8B686FC8-8EC9-4B7E-B08F-8B1D9829BCBD}"/>
    <dgm:cxn modelId="{96F67E04-C3B6-42A9-9BC5-99C91A750465}" type="presOf" srcId="{5750AB6A-B4E8-450E-A4BE-6E7E264883F2}" destId="{91629277-C1D3-4784-834B-C21C8441F3F9}" srcOrd="0" destOrd="0" presId="urn:microsoft.com/office/officeart/2005/8/layout/radial5"/>
    <dgm:cxn modelId="{1FAC7867-A241-46D6-90B2-6BA280E803FF}" type="presOf" srcId="{5CD5240E-0260-4F59-9AFD-99DEA66072E4}" destId="{BEBB0E29-2C29-4066-85A8-52E91326D2F1}" srcOrd="0" destOrd="0" presId="urn:microsoft.com/office/officeart/2005/8/layout/radial5"/>
    <dgm:cxn modelId="{1CC26708-39CC-4CDE-AE55-B454C6DDE433}" srcId="{9E231B92-A3B2-42DB-A766-5ECE0CFE6B96}" destId="{5CD5240E-0260-4F59-9AFD-99DEA66072E4}" srcOrd="0" destOrd="0" parTransId="{4D7E8ADD-928B-4261-A238-45323E5444A2}" sibTransId="{F76B7C23-F081-45AA-84FA-5168A94FFE31}"/>
    <dgm:cxn modelId="{D19ADBF4-800A-415E-9486-0229160B0302}" srcId="{5CD5240E-0260-4F59-9AFD-99DEA66072E4}" destId="{9E36E9E9-9166-4E17-9D84-0EF588A56269}" srcOrd="2" destOrd="0" parTransId="{CEECAEDB-7A82-46E8-AE9C-F343F186F667}" sibTransId="{9B339DC3-DD07-4258-ABB6-26EC38D8662F}"/>
    <dgm:cxn modelId="{BE5C27E3-ADFF-4AD9-8636-3BFC4B4BB444}" type="presOf" srcId="{54919496-5EBB-409A-AB9F-4D02BB55F551}" destId="{0C5B58C6-8B67-4E09-83BF-D5B721EDB7BC}" srcOrd="0" destOrd="0" presId="urn:microsoft.com/office/officeart/2005/8/layout/radial5"/>
    <dgm:cxn modelId="{00A4E94A-D13D-40D1-8F10-6F36B559698E}" srcId="{5CD5240E-0260-4F59-9AFD-99DEA66072E4}" destId="{303E4762-52FB-494D-8BC9-8542598965BA}" srcOrd="4" destOrd="0" parTransId="{B3F4B740-CD6D-4A80-9F64-18EAC0868B08}" sibTransId="{BEF21C0C-4600-4991-A443-8828B7FD1B42}"/>
    <dgm:cxn modelId="{26912159-3E78-4D4F-ABB0-7A94B7F4F2E2}" type="presOf" srcId="{3FEC5BA1-7DAA-4E71-BABC-4C2F6B677399}" destId="{38F7F530-C25A-4DB9-B7AF-4E550E36B630}" srcOrd="0" destOrd="0" presId="urn:microsoft.com/office/officeart/2005/8/layout/radial5"/>
    <dgm:cxn modelId="{9655A4F1-AE17-470D-87B8-FF2359C72350}" type="presOf" srcId="{9E36E9E9-9166-4E17-9D84-0EF588A56269}" destId="{4353AEA7-94C5-41B1-B35F-B3A725F0ABB6}" srcOrd="0" destOrd="0" presId="urn:microsoft.com/office/officeart/2005/8/layout/radial5"/>
    <dgm:cxn modelId="{EFCDFE17-A736-41D2-862E-D352571CA68B}" type="presOf" srcId="{303E4762-52FB-494D-8BC9-8542598965BA}" destId="{11FC8A5D-7035-4225-9647-9185B655895C}" srcOrd="0" destOrd="0" presId="urn:microsoft.com/office/officeart/2005/8/layout/radial5"/>
    <dgm:cxn modelId="{364C56B6-C590-40E1-AD9B-C3110C89584A}" type="presOf" srcId="{DD81E1E3-5F2C-4886-81FB-0ADB5CE82B63}" destId="{8B4EAC82-92C6-47EB-8789-E2F63F638300}" srcOrd="0" destOrd="0" presId="urn:microsoft.com/office/officeart/2005/8/layout/radial5"/>
    <dgm:cxn modelId="{67AB0F79-B8CC-483D-ACD1-7104CB154345}" type="presOf" srcId="{FA3AF9CA-0DB3-4075-A2F5-CF33671850FC}" destId="{83291A85-C965-43E8-9731-946DE1DACCFD}" srcOrd="0" destOrd="0" presId="urn:microsoft.com/office/officeart/2005/8/layout/radial5"/>
    <dgm:cxn modelId="{986E9311-A61D-4783-9C6B-B919C40B162D}" type="presOf" srcId="{BBF21D27-96F7-4644-A52E-07A42B72802D}" destId="{56E9235A-CB96-4229-8CC8-61D6DA193C71}" srcOrd="0" destOrd="0" presId="urn:microsoft.com/office/officeart/2005/8/layout/radial5"/>
    <dgm:cxn modelId="{F5260912-9F9A-457B-986F-6053E28BE7A1}" type="presOf" srcId="{CEECAEDB-7A82-46E8-AE9C-F343F186F667}" destId="{FD30E28E-3613-4AFB-A36B-102D1A0F97AE}" srcOrd="1" destOrd="0" presId="urn:microsoft.com/office/officeart/2005/8/layout/radial5"/>
    <dgm:cxn modelId="{4AF344FC-6251-47D0-B968-400B4DD225BA}" type="presParOf" srcId="{984BF5D5-ABF8-4F7B-AC40-665CFDFA16C0}" destId="{BEBB0E29-2C29-4066-85A8-52E91326D2F1}" srcOrd="0" destOrd="0" presId="urn:microsoft.com/office/officeart/2005/8/layout/radial5"/>
    <dgm:cxn modelId="{E74B13AF-4F1E-45B2-BE5F-6F71AED22E86}" type="presParOf" srcId="{984BF5D5-ABF8-4F7B-AC40-665CFDFA16C0}" destId="{0C5B58C6-8B67-4E09-83BF-D5B721EDB7BC}" srcOrd="1" destOrd="0" presId="urn:microsoft.com/office/officeart/2005/8/layout/radial5"/>
    <dgm:cxn modelId="{AE49F990-C6CB-4FE4-A402-DD90E819DA59}" type="presParOf" srcId="{0C5B58C6-8B67-4E09-83BF-D5B721EDB7BC}" destId="{ADC1CCBD-0352-4010-BB0C-F4748A32E62F}" srcOrd="0" destOrd="0" presId="urn:microsoft.com/office/officeart/2005/8/layout/radial5"/>
    <dgm:cxn modelId="{FF773790-18CA-4575-BE42-C9C0706D6E4A}" type="presParOf" srcId="{984BF5D5-ABF8-4F7B-AC40-665CFDFA16C0}" destId="{83291A85-C965-43E8-9731-946DE1DACCFD}" srcOrd="2" destOrd="0" presId="urn:microsoft.com/office/officeart/2005/8/layout/radial5"/>
    <dgm:cxn modelId="{9E7DC358-EEC2-4475-BF5C-93153B0ED247}" type="presParOf" srcId="{984BF5D5-ABF8-4F7B-AC40-665CFDFA16C0}" destId="{38F7F530-C25A-4DB9-B7AF-4E550E36B630}" srcOrd="3" destOrd="0" presId="urn:microsoft.com/office/officeart/2005/8/layout/radial5"/>
    <dgm:cxn modelId="{EE89666A-9BED-4332-8106-CB75E9B53E79}" type="presParOf" srcId="{38F7F530-C25A-4DB9-B7AF-4E550E36B630}" destId="{B4D0C8B9-4515-4B13-9E76-EA5760331F49}" srcOrd="0" destOrd="0" presId="urn:microsoft.com/office/officeart/2005/8/layout/radial5"/>
    <dgm:cxn modelId="{D9AF71E5-BC30-40D8-9FE5-648151593DE9}" type="presParOf" srcId="{984BF5D5-ABF8-4F7B-AC40-665CFDFA16C0}" destId="{56E9235A-CB96-4229-8CC8-61D6DA193C71}" srcOrd="4" destOrd="0" presId="urn:microsoft.com/office/officeart/2005/8/layout/radial5"/>
    <dgm:cxn modelId="{AA9E0BAD-9A25-4B11-BFDD-C2090ED9675F}" type="presParOf" srcId="{984BF5D5-ABF8-4F7B-AC40-665CFDFA16C0}" destId="{F25BBE2D-F9E2-49FD-A728-B2A97F09BE70}" srcOrd="5" destOrd="0" presId="urn:microsoft.com/office/officeart/2005/8/layout/radial5"/>
    <dgm:cxn modelId="{20DB5FDD-510C-4CD0-83F6-71F3F28B91B8}" type="presParOf" srcId="{F25BBE2D-F9E2-49FD-A728-B2A97F09BE70}" destId="{FD30E28E-3613-4AFB-A36B-102D1A0F97AE}" srcOrd="0" destOrd="0" presId="urn:microsoft.com/office/officeart/2005/8/layout/radial5"/>
    <dgm:cxn modelId="{2EF6FB72-DD3C-46AF-96E2-FE2BE35F4F4D}" type="presParOf" srcId="{984BF5D5-ABF8-4F7B-AC40-665CFDFA16C0}" destId="{4353AEA7-94C5-41B1-B35F-B3A725F0ABB6}" srcOrd="6" destOrd="0" presId="urn:microsoft.com/office/officeart/2005/8/layout/radial5"/>
    <dgm:cxn modelId="{03C3BFA5-DE92-4E46-BFFE-9CA874FBBD27}" type="presParOf" srcId="{984BF5D5-ABF8-4F7B-AC40-665CFDFA16C0}" destId="{91629277-C1D3-4784-834B-C21C8441F3F9}" srcOrd="7" destOrd="0" presId="urn:microsoft.com/office/officeart/2005/8/layout/radial5"/>
    <dgm:cxn modelId="{67F4620C-DB50-41C8-9816-273FB98C2142}" type="presParOf" srcId="{91629277-C1D3-4784-834B-C21C8441F3F9}" destId="{66E742CF-4EA5-4928-A222-14F3F689BC85}" srcOrd="0" destOrd="0" presId="urn:microsoft.com/office/officeart/2005/8/layout/radial5"/>
    <dgm:cxn modelId="{2C52FBF5-D39F-46B5-AB2B-F22F2FC1EB9E}" type="presParOf" srcId="{984BF5D5-ABF8-4F7B-AC40-665CFDFA16C0}" destId="{8B4EAC82-92C6-47EB-8789-E2F63F638300}" srcOrd="8" destOrd="0" presId="urn:microsoft.com/office/officeart/2005/8/layout/radial5"/>
    <dgm:cxn modelId="{9D392A28-F8EC-4675-95A1-AADD3D19292B}" type="presParOf" srcId="{984BF5D5-ABF8-4F7B-AC40-665CFDFA16C0}" destId="{F3F6FBC7-B256-4385-A096-E1108BDCC389}" srcOrd="9" destOrd="0" presId="urn:microsoft.com/office/officeart/2005/8/layout/radial5"/>
    <dgm:cxn modelId="{B9B3E304-255B-4F19-9BF4-58BDE0EF8F34}" type="presParOf" srcId="{F3F6FBC7-B256-4385-A096-E1108BDCC389}" destId="{EED76DCD-FB5A-4A46-B904-3D831B4DA691}" srcOrd="0" destOrd="0" presId="urn:microsoft.com/office/officeart/2005/8/layout/radial5"/>
    <dgm:cxn modelId="{51037600-13FA-46AA-A9A8-DB56885CE5C2}" type="presParOf" srcId="{984BF5D5-ABF8-4F7B-AC40-665CFDFA16C0}" destId="{11FC8A5D-7035-4225-9647-9185B655895C}" srcOrd="10" destOrd="0" presId="urn:microsoft.com/office/officeart/2005/8/layout/radial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F8BD4-5501-4889-97D4-270D0C13C1F5}" type="doc">
      <dgm:prSet loTypeId="urn:microsoft.com/office/officeart/2005/8/layout/chart3" loCatId="relationship" qsTypeId="urn:microsoft.com/office/officeart/2005/8/quickstyle/simple1#4" qsCatId="simple" csTypeId="urn:microsoft.com/office/officeart/2005/8/colors/accent1_2#4" csCatId="accent1" phldr="1"/>
      <dgm:spPr/>
    </dgm:pt>
    <dgm:pt modelId="{617F5833-B5EB-46AE-AB72-995F11E60D59}">
      <dgm:prSet phldrT="[Текст]" custT="1"/>
      <dgm:spPr>
        <a:solidFill>
          <a:schemeClr val="accent1"/>
        </a:solidFill>
      </dgm:spPr>
      <dgm:t>
        <a:bodyPr lIns="0" tIns="0" rIns="0" bIns="0" anchor="ctr" anchorCtr="1"/>
        <a:lstStyle/>
        <a:p>
          <a:endParaRPr lang="ru-RU" sz="1400" b="1" kern="1200" dirty="0">
            <a:solidFill>
              <a:schemeClr val="tx1"/>
            </a:solidFill>
            <a:latin typeface="Arial" pitchFamily="34" charset="0"/>
            <a:ea typeface="+mn-ea"/>
            <a:cs typeface="+mn-cs"/>
          </a:endParaRPr>
        </a:p>
      </dgm:t>
    </dgm:pt>
    <dgm:pt modelId="{7B325D3A-62C6-4ECE-A752-451E23B2F52B}" type="parTrans" cxnId="{07770798-A926-4B05-945F-0738819F4875}">
      <dgm:prSet/>
      <dgm:spPr/>
      <dgm:t>
        <a:bodyPr/>
        <a:lstStyle/>
        <a:p>
          <a:endParaRPr lang="ru-RU"/>
        </a:p>
      </dgm:t>
    </dgm:pt>
    <dgm:pt modelId="{215C7E35-522C-4CF1-A8F0-44F6E3AECC79}" type="sibTrans" cxnId="{07770798-A926-4B05-945F-0738819F4875}">
      <dgm:prSet/>
      <dgm:spPr/>
      <dgm:t>
        <a:bodyPr/>
        <a:lstStyle/>
        <a:p>
          <a:endParaRPr lang="ru-RU"/>
        </a:p>
      </dgm:t>
    </dgm:pt>
    <dgm:pt modelId="{4C1857F5-3B0F-4A7F-A916-01D3E9C7F1AA}">
      <dgm:prSet phldrT="[Текст]" custT="1"/>
      <dgm:spPr>
        <a:solidFill>
          <a:schemeClr val="accent1"/>
        </a:solidFill>
      </dgm:spPr>
      <dgm:t>
        <a:bodyPr lIns="72000" tIns="216000" rIns="36000"/>
        <a:lstStyle/>
        <a:p>
          <a:endParaRPr lang="ru-RU" sz="1000" dirty="0"/>
        </a:p>
      </dgm:t>
    </dgm:pt>
    <dgm:pt modelId="{B2C3B42A-E8C8-4033-9141-92E18E8E95FE}" type="parTrans" cxnId="{A1D8AB78-A231-48C1-8474-83C87BCE5199}">
      <dgm:prSet/>
      <dgm:spPr/>
      <dgm:t>
        <a:bodyPr/>
        <a:lstStyle/>
        <a:p>
          <a:endParaRPr lang="ru-RU"/>
        </a:p>
      </dgm:t>
    </dgm:pt>
    <dgm:pt modelId="{0F7158DD-864B-4BEE-93A5-949227584ABF}" type="sibTrans" cxnId="{A1D8AB78-A231-48C1-8474-83C87BCE5199}">
      <dgm:prSet/>
      <dgm:spPr/>
      <dgm:t>
        <a:bodyPr/>
        <a:lstStyle/>
        <a:p>
          <a:endParaRPr lang="ru-RU"/>
        </a:p>
      </dgm:t>
    </dgm:pt>
    <dgm:pt modelId="{CD6F101A-A97C-4513-B0EF-1B60B518F3BE}">
      <dgm:prSet phldrT="[Текст]" custT="1"/>
      <dgm:spPr>
        <a:solidFill>
          <a:schemeClr val="accent1"/>
        </a:solidFill>
      </dgm:spPr>
      <dgm:t>
        <a:bodyPr lIns="0" tIns="0" rIns="252000" bIns="0"/>
        <a:lstStyle/>
        <a:p>
          <a:pPr algn="ctr"/>
          <a:endParaRPr lang="ru-RU" sz="1000" dirty="0" smtClean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 algn="ctr"/>
          <a:endParaRPr lang="ru-RU" sz="1000" dirty="0" smtClean="0">
            <a:solidFill>
              <a:schemeClr val="accent1">
                <a:lumMod val="40000"/>
                <a:lumOff val="60000"/>
              </a:schemeClr>
            </a:solidFill>
          </a:endParaRPr>
        </a:p>
        <a:p>
          <a:pPr algn="ctr"/>
          <a:endParaRPr lang="ru-RU" sz="10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3365111D-9C0A-4E7B-9576-30D4E81E77F6}" type="parTrans" cxnId="{75F15917-EDC6-4847-8BD8-79781C9757AC}">
      <dgm:prSet/>
      <dgm:spPr/>
      <dgm:t>
        <a:bodyPr/>
        <a:lstStyle/>
        <a:p>
          <a:endParaRPr lang="ru-RU"/>
        </a:p>
      </dgm:t>
    </dgm:pt>
    <dgm:pt modelId="{B24AB2A8-280A-4533-A7EC-3959C83F09D2}" type="sibTrans" cxnId="{75F15917-EDC6-4847-8BD8-79781C9757AC}">
      <dgm:prSet/>
      <dgm:spPr/>
      <dgm:t>
        <a:bodyPr/>
        <a:lstStyle/>
        <a:p>
          <a:endParaRPr lang="ru-RU"/>
        </a:p>
      </dgm:t>
    </dgm:pt>
    <dgm:pt modelId="{FA96BD85-0ED8-4102-B08E-48E24B7301CD}" type="pres">
      <dgm:prSet presAssocID="{D0AF8BD4-5501-4889-97D4-270D0C13C1F5}" presName="compositeShape" presStyleCnt="0">
        <dgm:presLayoutVars>
          <dgm:chMax val="7"/>
          <dgm:dir/>
          <dgm:resizeHandles val="exact"/>
        </dgm:presLayoutVars>
      </dgm:prSet>
      <dgm:spPr/>
    </dgm:pt>
    <dgm:pt modelId="{45753EAA-ABFB-4C07-BD27-490BAEFD71FF}" type="pres">
      <dgm:prSet presAssocID="{D0AF8BD4-5501-4889-97D4-270D0C13C1F5}" presName="wedge1" presStyleLbl="node1" presStyleIdx="0" presStyleCnt="3" custAng="0" custScaleX="158183" custScaleY="135630" custLinFactNeighborX="-5311" custLinFactNeighborY="2973"/>
      <dgm:spPr/>
      <dgm:t>
        <a:bodyPr/>
        <a:lstStyle/>
        <a:p>
          <a:endParaRPr lang="ru-RU"/>
        </a:p>
      </dgm:t>
    </dgm:pt>
    <dgm:pt modelId="{C6D5DDC7-A3C2-48C3-A93B-2FA022FACA3A}" type="pres">
      <dgm:prSet presAssocID="{D0AF8BD4-5501-4889-97D4-270D0C13C1F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4150E-66C4-45A9-B879-DD3B73F2CC85}" type="pres">
      <dgm:prSet presAssocID="{D0AF8BD4-5501-4889-97D4-270D0C13C1F5}" presName="wedge2" presStyleLbl="node1" presStyleIdx="1" presStyleCnt="3" custScaleX="156074" custScaleY="135630" custLinFactNeighborX="246" custLinFactNeighborY="63"/>
      <dgm:spPr/>
      <dgm:t>
        <a:bodyPr/>
        <a:lstStyle/>
        <a:p>
          <a:endParaRPr lang="ru-RU"/>
        </a:p>
      </dgm:t>
    </dgm:pt>
    <dgm:pt modelId="{3F72932F-776C-491A-BDF8-8D820E683175}" type="pres">
      <dgm:prSet presAssocID="{D0AF8BD4-5501-4889-97D4-270D0C13C1F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F05E9-83EB-445D-8766-A1045BC89D62}" type="pres">
      <dgm:prSet presAssocID="{D0AF8BD4-5501-4889-97D4-270D0C13C1F5}" presName="wedge3" presStyleLbl="node1" presStyleIdx="2" presStyleCnt="3" custAng="0" custScaleX="153965" custScaleY="135630" custLinFactNeighborX="-68" custLinFactNeighborY="-3"/>
      <dgm:spPr/>
      <dgm:t>
        <a:bodyPr/>
        <a:lstStyle/>
        <a:p>
          <a:endParaRPr lang="ru-RU"/>
        </a:p>
      </dgm:t>
    </dgm:pt>
    <dgm:pt modelId="{6A42B1B8-FC42-4F8D-A80C-323C839FB5D7}" type="pres">
      <dgm:prSet presAssocID="{D0AF8BD4-5501-4889-97D4-270D0C13C1F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149AC-3704-4FBD-9289-2B41F2E245C4}" type="presOf" srcId="{D0AF8BD4-5501-4889-97D4-270D0C13C1F5}" destId="{FA96BD85-0ED8-4102-B08E-48E24B7301CD}" srcOrd="0" destOrd="0" presId="urn:microsoft.com/office/officeart/2005/8/layout/chart3"/>
    <dgm:cxn modelId="{A1D8AB78-A231-48C1-8474-83C87BCE5199}" srcId="{D0AF8BD4-5501-4889-97D4-270D0C13C1F5}" destId="{4C1857F5-3B0F-4A7F-A916-01D3E9C7F1AA}" srcOrd="1" destOrd="0" parTransId="{B2C3B42A-E8C8-4033-9141-92E18E8E95FE}" sibTransId="{0F7158DD-864B-4BEE-93A5-949227584ABF}"/>
    <dgm:cxn modelId="{511CAF79-63FD-4977-9D58-5CDFEE30E74C}" type="presOf" srcId="{4C1857F5-3B0F-4A7F-A916-01D3E9C7F1AA}" destId="{3F72932F-776C-491A-BDF8-8D820E683175}" srcOrd="1" destOrd="0" presId="urn:microsoft.com/office/officeart/2005/8/layout/chart3"/>
    <dgm:cxn modelId="{75F15917-EDC6-4847-8BD8-79781C9757AC}" srcId="{D0AF8BD4-5501-4889-97D4-270D0C13C1F5}" destId="{CD6F101A-A97C-4513-B0EF-1B60B518F3BE}" srcOrd="2" destOrd="0" parTransId="{3365111D-9C0A-4E7B-9576-30D4E81E77F6}" sibTransId="{B24AB2A8-280A-4533-A7EC-3959C83F09D2}"/>
    <dgm:cxn modelId="{EA4D9518-D723-4A73-9CC5-B6E88F0432F9}" type="presOf" srcId="{CD6F101A-A97C-4513-B0EF-1B60B518F3BE}" destId="{51CF05E9-83EB-445D-8766-A1045BC89D62}" srcOrd="0" destOrd="0" presId="urn:microsoft.com/office/officeart/2005/8/layout/chart3"/>
    <dgm:cxn modelId="{07770798-A926-4B05-945F-0738819F4875}" srcId="{D0AF8BD4-5501-4889-97D4-270D0C13C1F5}" destId="{617F5833-B5EB-46AE-AB72-995F11E60D59}" srcOrd="0" destOrd="0" parTransId="{7B325D3A-62C6-4ECE-A752-451E23B2F52B}" sibTransId="{215C7E35-522C-4CF1-A8F0-44F6E3AECC79}"/>
    <dgm:cxn modelId="{F4FF1D63-45F8-49DC-8401-7A76D2F42293}" type="presOf" srcId="{4C1857F5-3B0F-4A7F-A916-01D3E9C7F1AA}" destId="{2834150E-66C4-45A9-B879-DD3B73F2CC85}" srcOrd="0" destOrd="0" presId="urn:microsoft.com/office/officeart/2005/8/layout/chart3"/>
    <dgm:cxn modelId="{BB6D0EAF-5123-4F33-95CD-265D8F097AED}" type="presOf" srcId="{617F5833-B5EB-46AE-AB72-995F11E60D59}" destId="{C6D5DDC7-A3C2-48C3-A93B-2FA022FACA3A}" srcOrd="1" destOrd="0" presId="urn:microsoft.com/office/officeart/2005/8/layout/chart3"/>
    <dgm:cxn modelId="{099C081B-E58B-4372-9654-EEB1C80DDB40}" type="presOf" srcId="{CD6F101A-A97C-4513-B0EF-1B60B518F3BE}" destId="{6A42B1B8-FC42-4F8D-A80C-323C839FB5D7}" srcOrd="1" destOrd="0" presId="urn:microsoft.com/office/officeart/2005/8/layout/chart3"/>
    <dgm:cxn modelId="{2A4982E9-8251-4399-933B-FC76B9F0F88A}" type="presOf" srcId="{617F5833-B5EB-46AE-AB72-995F11E60D59}" destId="{45753EAA-ABFB-4C07-BD27-490BAEFD71FF}" srcOrd="0" destOrd="0" presId="urn:microsoft.com/office/officeart/2005/8/layout/chart3"/>
    <dgm:cxn modelId="{707A6BC0-54F6-4B93-B9CC-74B35DA61CFE}" type="presParOf" srcId="{FA96BD85-0ED8-4102-B08E-48E24B7301CD}" destId="{45753EAA-ABFB-4C07-BD27-490BAEFD71FF}" srcOrd="0" destOrd="0" presId="urn:microsoft.com/office/officeart/2005/8/layout/chart3"/>
    <dgm:cxn modelId="{57BAB9D8-7695-4325-8D21-645C12BBC64A}" type="presParOf" srcId="{FA96BD85-0ED8-4102-B08E-48E24B7301CD}" destId="{C6D5DDC7-A3C2-48C3-A93B-2FA022FACA3A}" srcOrd="1" destOrd="0" presId="urn:microsoft.com/office/officeart/2005/8/layout/chart3"/>
    <dgm:cxn modelId="{1A37FB6B-10C3-4708-B9CD-DAE828D279AD}" type="presParOf" srcId="{FA96BD85-0ED8-4102-B08E-48E24B7301CD}" destId="{2834150E-66C4-45A9-B879-DD3B73F2CC85}" srcOrd="2" destOrd="0" presId="urn:microsoft.com/office/officeart/2005/8/layout/chart3"/>
    <dgm:cxn modelId="{2ABF8359-AA02-4DEB-B394-D382480A1CB6}" type="presParOf" srcId="{FA96BD85-0ED8-4102-B08E-48E24B7301CD}" destId="{3F72932F-776C-491A-BDF8-8D820E683175}" srcOrd="3" destOrd="0" presId="urn:microsoft.com/office/officeart/2005/8/layout/chart3"/>
    <dgm:cxn modelId="{9BAE36B1-59BE-49C2-A77C-3D48CF15730F}" type="presParOf" srcId="{FA96BD85-0ED8-4102-B08E-48E24B7301CD}" destId="{51CF05E9-83EB-445D-8766-A1045BC89D62}" srcOrd="4" destOrd="0" presId="urn:microsoft.com/office/officeart/2005/8/layout/chart3"/>
    <dgm:cxn modelId="{675FC46F-FFFD-4475-84D6-771264403A87}" type="presParOf" srcId="{FA96BD85-0ED8-4102-B08E-48E24B7301CD}" destId="{6A42B1B8-FC42-4F8D-A80C-323C839FB5D7}" srcOrd="5" destOrd="0" presId="urn:microsoft.com/office/officeart/2005/8/layout/chart3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A9F8D7-3016-4115-B4D2-69D28AEA0D0C}" type="doc">
      <dgm:prSet loTypeId="urn:microsoft.com/office/officeart/2005/8/layout/radial4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D2CC5135-6322-48F6-8229-BBA610B7762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/>
            <a:t>Способы преодоления регионального и сезонного дисбаланса</a:t>
          </a:r>
          <a:endParaRPr lang="ru-RU" sz="1800" b="1" dirty="0"/>
        </a:p>
      </dgm:t>
    </dgm:pt>
    <dgm:pt modelId="{77CF2E87-86A1-425A-9A3D-2E7D98CBAF35}" type="parTrans" cxnId="{CF46545F-25C7-44D8-9275-B2A299196F90}">
      <dgm:prSet/>
      <dgm:spPr/>
      <dgm:t>
        <a:bodyPr/>
        <a:lstStyle/>
        <a:p>
          <a:endParaRPr lang="ru-RU"/>
        </a:p>
      </dgm:t>
    </dgm:pt>
    <dgm:pt modelId="{34C0D375-F51B-4BF0-8C97-E7E9DC67BE7B}" type="sibTrans" cxnId="{CF46545F-25C7-44D8-9275-B2A299196F90}">
      <dgm:prSet/>
      <dgm:spPr/>
      <dgm:t>
        <a:bodyPr/>
        <a:lstStyle/>
        <a:p>
          <a:endParaRPr lang="ru-RU"/>
        </a:p>
      </dgm:t>
    </dgm:pt>
    <dgm:pt modelId="{5B50CC97-821E-4F5A-9ED6-A7A6628F376B}">
      <dgm:prSet phldrT="[Текст]"/>
      <dgm:spPr/>
      <dgm:t>
        <a:bodyPr/>
        <a:lstStyle/>
        <a:p>
          <a:r>
            <a:rPr lang="ru-RU" dirty="0" smtClean="0"/>
            <a:t>Своевременные меры по обеспечению потребностей потребителей дорожных битумов в транспортировке быстрорастущих объемов битумов и их компонентов   ж/</a:t>
          </a:r>
          <a:r>
            <a:rPr lang="ru-RU" dirty="0" err="1" smtClean="0"/>
            <a:t>д</a:t>
          </a:r>
          <a:r>
            <a:rPr lang="ru-RU" dirty="0" smtClean="0"/>
            <a:t>- и автотранспортом и обеспечению технологиями перевозки в твердом виде и в </a:t>
          </a:r>
          <a:r>
            <a:rPr lang="ru-RU" dirty="0" err="1" smtClean="0"/>
            <a:t>спецтаре</a:t>
          </a:r>
          <a:endParaRPr lang="ru-RU" dirty="0"/>
        </a:p>
      </dgm:t>
    </dgm:pt>
    <dgm:pt modelId="{DB3B5D0B-ED15-4E53-A187-2675CBCEB638}" type="parTrans" cxnId="{0A77E719-FDC1-4508-8C71-2F981957FF0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4D4FCD7-EA56-480D-B511-D0D6F712AC1B}" type="sibTrans" cxnId="{0A77E719-FDC1-4508-8C71-2F981957FF0D}">
      <dgm:prSet/>
      <dgm:spPr/>
      <dgm:t>
        <a:bodyPr/>
        <a:lstStyle/>
        <a:p>
          <a:endParaRPr lang="ru-RU"/>
        </a:p>
      </dgm:t>
    </dgm:pt>
    <dgm:pt modelId="{CC585B86-C3E4-4E1D-96E1-88124FB1AD2C}">
      <dgm:prSet phldrT="[Текст]"/>
      <dgm:spPr/>
      <dgm:t>
        <a:bodyPr/>
        <a:lstStyle/>
        <a:p>
          <a:r>
            <a:rPr lang="ru-RU" dirty="0" smtClean="0"/>
            <a:t>Создание сети мобильных установок по подготовке дорожных битумов</a:t>
          </a:r>
          <a:endParaRPr lang="ru-RU" dirty="0"/>
        </a:p>
      </dgm:t>
    </dgm:pt>
    <dgm:pt modelId="{648F1CF4-EFAE-47DF-A0A2-F413E54C1481}" type="parTrans" cxnId="{23C134E5-84A9-4A47-A9AE-F6D77A0A212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7C0DDF2-B1BB-428A-A8BE-BC0FCE3D74DB}" type="sibTrans" cxnId="{23C134E5-84A9-4A47-A9AE-F6D77A0A2121}">
      <dgm:prSet/>
      <dgm:spPr/>
      <dgm:t>
        <a:bodyPr/>
        <a:lstStyle/>
        <a:p>
          <a:endParaRPr lang="ru-RU"/>
        </a:p>
      </dgm:t>
    </dgm:pt>
    <dgm:pt modelId="{257A2F7D-C70A-4FEC-963F-3C46ECDB0C76}">
      <dgm:prSet/>
      <dgm:spPr/>
      <dgm:t>
        <a:bodyPr/>
        <a:lstStyle/>
        <a:p>
          <a:r>
            <a:rPr lang="ru-RU" dirty="0" smtClean="0"/>
            <a:t>Создание сети региональных битумных баз для организации хранения в холодном виде промышленных битумов и гудронов для использования в горячий сезон</a:t>
          </a:r>
          <a:endParaRPr lang="ru-RU" dirty="0"/>
        </a:p>
      </dgm:t>
    </dgm:pt>
    <dgm:pt modelId="{1C5F2F30-48BD-4CE4-983D-AA10BB0E193F}" type="parTrans" cxnId="{2297220B-FE2C-4B3A-A045-F3C647988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A5B611B-E559-461D-AD06-0F85F75FBFD4}" type="sibTrans" cxnId="{2297220B-FE2C-4B3A-A045-F3C647988F34}">
      <dgm:prSet/>
      <dgm:spPr/>
      <dgm:t>
        <a:bodyPr/>
        <a:lstStyle/>
        <a:p>
          <a:endParaRPr lang="ru-RU"/>
        </a:p>
      </dgm:t>
    </dgm:pt>
    <dgm:pt modelId="{CBB46A5B-8F0C-4EE9-BD3E-46A3B1C16661}">
      <dgm:prSet/>
      <dgm:spPr/>
      <dgm:t>
        <a:bodyPr/>
        <a:lstStyle/>
        <a:p>
          <a:r>
            <a:rPr lang="ru-RU" dirty="0" smtClean="0"/>
            <a:t>Определение потребности в битумах дорожных марок в разрезе по регионам и определение договорных объемов поставок битумов</a:t>
          </a:r>
          <a:endParaRPr lang="ru-RU" dirty="0"/>
        </a:p>
      </dgm:t>
    </dgm:pt>
    <dgm:pt modelId="{F047CA7F-4628-47F9-992E-394AC63F6017}" type="parTrans" cxnId="{BA552BDA-9150-4DAA-B959-B8DBFFAD8C58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A1314C5-2385-4476-A89D-BDF7424C9A01}" type="sibTrans" cxnId="{BA552BDA-9150-4DAA-B959-B8DBFFAD8C58}">
      <dgm:prSet/>
      <dgm:spPr/>
      <dgm:t>
        <a:bodyPr/>
        <a:lstStyle/>
        <a:p>
          <a:endParaRPr lang="ru-RU"/>
        </a:p>
      </dgm:t>
    </dgm:pt>
    <dgm:pt modelId="{7654C6E5-CF2F-4B45-88B8-52C0B8344775}" type="pres">
      <dgm:prSet presAssocID="{97A9F8D7-3016-4115-B4D2-69D28AEA0D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7E14D5-1D1B-4062-9712-62EC9471EE2A}" type="pres">
      <dgm:prSet presAssocID="{D2CC5135-6322-48F6-8229-BBA610B77621}" presName="centerShape" presStyleLbl="node0" presStyleIdx="0" presStyleCnt="1" custScaleX="140690" custLinFactNeighborX="-3821" custLinFactNeighborY="-36286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7E0FE4A-5EE9-48BC-A713-8BA6C974F387}" type="pres">
      <dgm:prSet presAssocID="{DB3B5D0B-ED15-4E53-A187-2675CBCEB638}" presName="parTrans" presStyleLbl="bgSibTrans2D1" presStyleIdx="0" presStyleCnt="4" custAng="10800000" custScaleX="29401" custLinFactNeighborX="16226" custLinFactNeighborY="-78824"/>
      <dgm:spPr/>
      <dgm:t>
        <a:bodyPr/>
        <a:lstStyle/>
        <a:p>
          <a:endParaRPr lang="ru-RU"/>
        </a:p>
      </dgm:t>
    </dgm:pt>
    <dgm:pt modelId="{14C1F6D1-3115-4A2C-B2D4-C78A0ED7B12E}" type="pres">
      <dgm:prSet presAssocID="{5B50CC97-821E-4F5A-9ED6-A7A6628F376B}" presName="node" presStyleLbl="node1" presStyleIdx="0" presStyleCnt="4" custScaleX="231835" custRadScaleRad="105778" custRadScaleInc="-46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45EAB-84D9-4DB2-82B3-0C4A61E8E071}" type="pres">
      <dgm:prSet presAssocID="{F047CA7F-4628-47F9-992E-394AC63F6017}" presName="parTrans" presStyleLbl="bgSibTrans2D1" presStyleIdx="1" presStyleCnt="4" custAng="10761696" custScaleX="42093" custScaleY="99713" custLinFactNeighborX="33307" custLinFactNeighborY="-1408"/>
      <dgm:spPr/>
      <dgm:t>
        <a:bodyPr/>
        <a:lstStyle/>
        <a:p>
          <a:endParaRPr lang="ru-RU"/>
        </a:p>
      </dgm:t>
    </dgm:pt>
    <dgm:pt modelId="{1C4CBE8C-F875-4A84-8B6B-93791FAA4B08}" type="pres">
      <dgm:prSet presAssocID="{CBB46A5B-8F0C-4EE9-BD3E-46A3B1C16661}" presName="node" presStyleLbl="node1" presStyleIdx="1" presStyleCnt="4" custScaleX="133793" custRadScaleRad="165929" custRadScaleInc="-86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A71F4-8F13-4B88-A181-245C585460F9}" type="pres">
      <dgm:prSet presAssocID="{648F1CF4-EFAE-47DF-A0A2-F413E54C1481}" presName="parTrans" presStyleLbl="bgSibTrans2D1" presStyleIdx="2" presStyleCnt="4" custAng="10775037" custScaleX="41383" custLinFactNeighborX="-31285" custLinFactNeighborY="-6064"/>
      <dgm:spPr/>
      <dgm:t>
        <a:bodyPr/>
        <a:lstStyle/>
        <a:p>
          <a:endParaRPr lang="ru-RU"/>
        </a:p>
      </dgm:t>
    </dgm:pt>
    <dgm:pt modelId="{08EEA4A3-0CF1-4D00-A0F4-C418CD4553F8}" type="pres">
      <dgm:prSet presAssocID="{CC585B86-C3E4-4E1D-96E1-88124FB1AD2C}" presName="node" presStyleLbl="node1" presStyleIdx="2" presStyleCnt="4" custScaleX="132693" custScaleY="94113" custRadScaleRad="152408" custRadScaleInc="81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310F3-15B8-43ED-96DB-CE10E60FC9FE}" type="pres">
      <dgm:prSet presAssocID="{1C5F2F30-48BD-4CE4-983D-AA10BB0E193F}" presName="parTrans" presStyleLbl="bgSibTrans2D1" presStyleIdx="3" presStyleCnt="4" custAng="10881927" custScaleX="29235" custLinFactNeighborX="-18997" custLinFactNeighborY="-80945"/>
      <dgm:spPr/>
      <dgm:t>
        <a:bodyPr/>
        <a:lstStyle/>
        <a:p>
          <a:endParaRPr lang="ru-RU"/>
        </a:p>
      </dgm:t>
    </dgm:pt>
    <dgm:pt modelId="{41A30CF9-0E9F-40C6-898B-EEFCF7D03677}" type="pres">
      <dgm:prSet presAssocID="{257A2F7D-C70A-4FEC-963F-3C46ECDB0C76}" presName="node" presStyleLbl="node1" presStyleIdx="3" presStyleCnt="4" custScaleX="191408" custRadScaleRad="102318" custRadScaleInc="43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E8347-B4BD-4559-86F5-8FC0748DFB59}" type="presOf" srcId="{648F1CF4-EFAE-47DF-A0A2-F413E54C1481}" destId="{DD1A71F4-8F13-4B88-A181-245C585460F9}" srcOrd="0" destOrd="0" presId="urn:microsoft.com/office/officeart/2005/8/layout/radial4"/>
    <dgm:cxn modelId="{AB06FAA9-F5EB-4A03-A192-44FABABE5DF5}" type="presOf" srcId="{1C5F2F30-48BD-4CE4-983D-AA10BB0E193F}" destId="{25C310F3-15B8-43ED-96DB-CE10E60FC9FE}" srcOrd="0" destOrd="0" presId="urn:microsoft.com/office/officeart/2005/8/layout/radial4"/>
    <dgm:cxn modelId="{489BB437-8FE2-46B8-B077-65A0B29CEE22}" type="presOf" srcId="{CBB46A5B-8F0C-4EE9-BD3E-46A3B1C16661}" destId="{1C4CBE8C-F875-4A84-8B6B-93791FAA4B08}" srcOrd="0" destOrd="0" presId="urn:microsoft.com/office/officeart/2005/8/layout/radial4"/>
    <dgm:cxn modelId="{5E7D1BD6-A825-4FF6-9F4F-9229046A94ED}" type="presOf" srcId="{257A2F7D-C70A-4FEC-963F-3C46ECDB0C76}" destId="{41A30CF9-0E9F-40C6-898B-EEFCF7D03677}" srcOrd="0" destOrd="0" presId="urn:microsoft.com/office/officeart/2005/8/layout/radial4"/>
    <dgm:cxn modelId="{629A3362-F0B1-4B31-8A9E-1354C6292B7E}" type="presOf" srcId="{F047CA7F-4628-47F9-992E-394AC63F6017}" destId="{BED45EAB-84D9-4DB2-82B3-0C4A61E8E071}" srcOrd="0" destOrd="0" presId="urn:microsoft.com/office/officeart/2005/8/layout/radial4"/>
    <dgm:cxn modelId="{7E3D1EAD-6A32-4E46-A2F0-FD5D60750C50}" type="presOf" srcId="{CC585B86-C3E4-4E1D-96E1-88124FB1AD2C}" destId="{08EEA4A3-0CF1-4D00-A0F4-C418CD4553F8}" srcOrd="0" destOrd="0" presId="urn:microsoft.com/office/officeart/2005/8/layout/radial4"/>
    <dgm:cxn modelId="{23C134E5-84A9-4A47-A9AE-F6D77A0A2121}" srcId="{D2CC5135-6322-48F6-8229-BBA610B77621}" destId="{CC585B86-C3E4-4E1D-96E1-88124FB1AD2C}" srcOrd="2" destOrd="0" parTransId="{648F1CF4-EFAE-47DF-A0A2-F413E54C1481}" sibTransId="{D7C0DDF2-B1BB-428A-A8BE-BC0FCE3D74DB}"/>
    <dgm:cxn modelId="{EFE03F73-6121-4573-B0FD-D2DADA5EEB2D}" type="presOf" srcId="{97A9F8D7-3016-4115-B4D2-69D28AEA0D0C}" destId="{7654C6E5-CF2F-4B45-88B8-52C0B8344775}" srcOrd="0" destOrd="0" presId="urn:microsoft.com/office/officeart/2005/8/layout/radial4"/>
    <dgm:cxn modelId="{CF46545F-25C7-44D8-9275-B2A299196F90}" srcId="{97A9F8D7-3016-4115-B4D2-69D28AEA0D0C}" destId="{D2CC5135-6322-48F6-8229-BBA610B77621}" srcOrd="0" destOrd="0" parTransId="{77CF2E87-86A1-425A-9A3D-2E7D98CBAF35}" sibTransId="{34C0D375-F51B-4BF0-8C97-E7E9DC67BE7B}"/>
    <dgm:cxn modelId="{0A77E719-FDC1-4508-8C71-2F981957FF0D}" srcId="{D2CC5135-6322-48F6-8229-BBA610B77621}" destId="{5B50CC97-821E-4F5A-9ED6-A7A6628F376B}" srcOrd="0" destOrd="0" parTransId="{DB3B5D0B-ED15-4E53-A187-2675CBCEB638}" sibTransId="{A4D4FCD7-EA56-480D-B511-D0D6F712AC1B}"/>
    <dgm:cxn modelId="{9472E074-2CCB-4B28-B500-2A043D72DEEC}" type="presOf" srcId="{D2CC5135-6322-48F6-8229-BBA610B77621}" destId="{CB7E14D5-1D1B-4062-9712-62EC9471EE2A}" srcOrd="0" destOrd="0" presId="urn:microsoft.com/office/officeart/2005/8/layout/radial4"/>
    <dgm:cxn modelId="{BA552BDA-9150-4DAA-B959-B8DBFFAD8C58}" srcId="{D2CC5135-6322-48F6-8229-BBA610B77621}" destId="{CBB46A5B-8F0C-4EE9-BD3E-46A3B1C16661}" srcOrd="1" destOrd="0" parTransId="{F047CA7F-4628-47F9-992E-394AC63F6017}" sibTransId="{9A1314C5-2385-4476-A89D-BDF7424C9A01}"/>
    <dgm:cxn modelId="{C8F8DF70-DCA8-4CCB-BBE3-407D1B050990}" type="presOf" srcId="{5B50CC97-821E-4F5A-9ED6-A7A6628F376B}" destId="{14C1F6D1-3115-4A2C-B2D4-C78A0ED7B12E}" srcOrd="0" destOrd="0" presId="urn:microsoft.com/office/officeart/2005/8/layout/radial4"/>
    <dgm:cxn modelId="{434B4962-2995-43A3-BF90-A0A887FCA097}" type="presOf" srcId="{DB3B5D0B-ED15-4E53-A187-2675CBCEB638}" destId="{67E0FE4A-5EE9-48BC-A713-8BA6C974F387}" srcOrd="0" destOrd="0" presId="urn:microsoft.com/office/officeart/2005/8/layout/radial4"/>
    <dgm:cxn modelId="{2297220B-FE2C-4B3A-A045-F3C647988F34}" srcId="{D2CC5135-6322-48F6-8229-BBA610B77621}" destId="{257A2F7D-C70A-4FEC-963F-3C46ECDB0C76}" srcOrd="3" destOrd="0" parTransId="{1C5F2F30-48BD-4CE4-983D-AA10BB0E193F}" sibTransId="{BA5B611B-E559-461D-AD06-0F85F75FBFD4}"/>
    <dgm:cxn modelId="{04E4925B-DDD3-4C68-A896-B047ACF8AA6D}" type="presParOf" srcId="{7654C6E5-CF2F-4B45-88B8-52C0B8344775}" destId="{CB7E14D5-1D1B-4062-9712-62EC9471EE2A}" srcOrd="0" destOrd="0" presId="urn:microsoft.com/office/officeart/2005/8/layout/radial4"/>
    <dgm:cxn modelId="{2E4C64FC-98A2-4729-95D4-88B5AE6B15EB}" type="presParOf" srcId="{7654C6E5-CF2F-4B45-88B8-52C0B8344775}" destId="{67E0FE4A-5EE9-48BC-A713-8BA6C974F387}" srcOrd="1" destOrd="0" presId="urn:microsoft.com/office/officeart/2005/8/layout/radial4"/>
    <dgm:cxn modelId="{45BDA364-BEF6-43E7-B881-22BE8672C2BF}" type="presParOf" srcId="{7654C6E5-CF2F-4B45-88B8-52C0B8344775}" destId="{14C1F6D1-3115-4A2C-B2D4-C78A0ED7B12E}" srcOrd="2" destOrd="0" presId="urn:microsoft.com/office/officeart/2005/8/layout/radial4"/>
    <dgm:cxn modelId="{F3B0BACA-F15B-4253-A5CC-49F7D8A3711E}" type="presParOf" srcId="{7654C6E5-CF2F-4B45-88B8-52C0B8344775}" destId="{BED45EAB-84D9-4DB2-82B3-0C4A61E8E071}" srcOrd="3" destOrd="0" presId="urn:microsoft.com/office/officeart/2005/8/layout/radial4"/>
    <dgm:cxn modelId="{AAD184C9-132F-4E65-953E-4D9007AF4A30}" type="presParOf" srcId="{7654C6E5-CF2F-4B45-88B8-52C0B8344775}" destId="{1C4CBE8C-F875-4A84-8B6B-93791FAA4B08}" srcOrd="4" destOrd="0" presId="urn:microsoft.com/office/officeart/2005/8/layout/radial4"/>
    <dgm:cxn modelId="{E9A7094E-A853-4B72-8F46-85B111005025}" type="presParOf" srcId="{7654C6E5-CF2F-4B45-88B8-52C0B8344775}" destId="{DD1A71F4-8F13-4B88-A181-245C585460F9}" srcOrd="5" destOrd="0" presId="urn:microsoft.com/office/officeart/2005/8/layout/radial4"/>
    <dgm:cxn modelId="{125766D5-1A2B-4502-9538-C3D1E6C2580E}" type="presParOf" srcId="{7654C6E5-CF2F-4B45-88B8-52C0B8344775}" destId="{08EEA4A3-0CF1-4D00-A0F4-C418CD4553F8}" srcOrd="6" destOrd="0" presId="urn:microsoft.com/office/officeart/2005/8/layout/radial4"/>
    <dgm:cxn modelId="{E792837E-F249-4012-BFBD-F532582CBA9F}" type="presParOf" srcId="{7654C6E5-CF2F-4B45-88B8-52C0B8344775}" destId="{25C310F3-15B8-43ED-96DB-CE10E60FC9FE}" srcOrd="7" destOrd="0" presId="urn:microsoft.com/office/officeart/2005/8/layout/radial4"/>
    <dgm:cxn modelId="{D2CD57E8-FEBA-46DB-9954-60C5CCA12B2A}" type="presParOf" srcId="{7654C6E5-CF2F-4B45-88B8-52C0B8344775}" destId="{41A30CF9-0E9F-40C6-898B-EEFCF7D03677}" srcOrd="8" destOrd="0" presId="urn:microsoft.com/office/officeart/2005/8/layout/radial4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75" tIns="45737" rIns="91475" bIns="457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163" y="0"/>
            <a:ext cx="2940050" cy="496888"/>
          </a:xfrm>
          <a:prstGeom prst="rect">
            <a:avLst/>
          </a:prstGeom>
        </p:spPr>
        <p:txBody>
          <a:bodyPr vert="horz" lIns="91475" tIns="45737" rIns="91475" bIns="457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FB77D7-2621-4092-9CD1-8E94CAC56567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5" tIns="45737" rIns="91475" bIns="457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75" tIns="45737" rIns="91475" bIns="4573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0050" cy="496887"/>
          </a:xfrm>
          <a:prstGeom prst="rect">
            <a:avLst/>
          </a:prstGeom>
        </p:spPr>
        <p:txBody>
          <a:bodyPr vert="horz" lIns="91475" tIns="45737" rIns="91475" bIns="457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163" y="9428163"/>
            <a:ext cx="2940050" cy="496887"/>
          </a:xfrm>
          <a:prstGeom prst="rect">
            <a:avLst/>
          </a:prstGeom>
        </p:spPr>
        <p:txBody>
          <a:bodyPr vert="horz" lIns="91475" tIns="45737" rIns="91475" bIns="457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854FB4-F631-474F-85CC-1F316337B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39BCF-0CF7-4AE4-B88F-010D994A8A4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31A14-E410-49D4-8FDD-9675F9F88AA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AE14EC-F443-485C-A7BC-9451AE883DD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3849688" y="6415088"/>
            <a:ext cx="144303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3468C"/>
                </a:solidFill>
              </a:rPr>
              <a:t>март</a:t>
            </a:r>
            <a:r>
              <a:rPr lang="en-US" sz="1400" dirty="0">
                <a:solidFill>
                  <a:srgbClr val="03468C"/>
                </a:solidFill>
              </a:rPr>
              <a:t> 20</a:t>
            </a:r>
            <a:r>
              <a:rPr lang="ru-RU" sz="1400" dirty="0">
                <a:solidFill>
                  <a:srgbClr val="03468C"/>
                </a:solidFill>
              </a:rPr>
              <a:t>10</a:t>
            </a:r>
          </a:p>
        </p:txBody>
      </p:sp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411163" y="212725"/>
            <a:ext cx="8359775" cy="619125"/>
            <a:chOff x="259" y="134"/>
            <a:chExt cx="5266" cy="39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" y="134"/>
              <a:ext cx="351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0" y="134"/>
              <a:ext cx="365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4" y="434"/>
              <a:ext cx="4534" cy="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56" y="259"/>
              <a:ext cx="323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1336040" y="3000372"/>
            <a:ext cx="6460830" cy="661308"/>
          </a:xfrm>
          <a:solidFill>
            <a:srgbClr val="03468C"/>
          </a:solidFill>
          <a:ln w="9525">
            <a:noFill/>
            <a:miter lim="800000"/>
            <a:headEnd/>
            <a:tailEnd/>
          </a:ln>
        </p:spPr>
        <p:txBody>
          <a:bodyPr tIns="108000" bIns="108000">
            <a:spAutoFit/>
          </a:bodyPr>
          <a:lstStyle>
            <a:lvl1pPr marL="0" algn="ctr" defTabSz="914400" rtl="0" eaLnBrk="1" latinLnBrk="0" hangingPunct="1">
              <a:lnSpc>
                <a:spcPct val="120000"/>
              </a:lnSpc>
              <a:spcBef>
                <a:spcPct val="50000"/>
              </a:spcBef>
              <a:defRPr lang="ru-RU" sz="2400" b="0" kern="1200" dirty="0">
                <a:solidFill>
                  <a:srgbClr val="FFFFFF"/>
                </a:solidFill>
                <a:latin typeface="Impact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энерго_Стан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88363" y="260350"/>
            <a:ext cx="576262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2E3446-87C9-4D9B-876E-9BF19AB51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5563" y="3528216"/>
            <a:ext cx="8229600" cy="966047"/>
          </a:xfrm>
          <a:prstGeom prst="rect">
            <a:avLst/>
          </a:prstGeom>
        </p:spPr>
        <p:txBody>
          <a:bodyPr/>
          <a:lstStyle>
            <a:lvl1pPr algn="ctr"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5563" y="479198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1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45563" y="576694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9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1917D3-B7F3-49F9-9044-7D9E61FE54A7}" type="datetimeFigureOut">
              <a:rPr lang="ru-RU"/>
              <a:pPr>
                <a:defRPr/>
              </a:pPr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E85371-4E7F-43AF-BDDA-D99A129B1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3849688" y="6415088"/>
            <a:ext cx="144303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3468C"/>
                </a:solidFill>
              </a:rPr>
              <a:t>март</a:t>
            </a:r>
            <a:r>
              <a:rPr lang="en-US" sz="1400" dirty="0">
                <a:solidFill>
                  <a:srgbClr val="03468C"/>
                </a:solidFill>
              </a:rPr>
              <a:t> 20</a:t>
            </a:r>
            <a:r>
              <a:rPr lang="ru-RU" sz="1400" dirty="0">
                <a:solidFill>
                  <a:srgbClr val="03468C"/>
                </a:solidFill>
              </a:rPr>
              <a:t>10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1175" y="273050"/>
            <a:ext cx="5794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0" y="315913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2468C"/>
                </a:solidFill>
                <a:latin typeface="Calibri" pitchFamily="34" charset="0"/>
              </a:rPr>
              <a:t>ПРАВИТЕЛЬСТВО </a:t>
            </a:r>
            <a:r>
              <a:rPr lang="en-US" b="1" dirty="0">
                <a:solidFill>
                  <a:srgbClr val="02468C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02468C"/>
                </a:solidFill>
                <a:latin typeface="Calibri" pitchFamily="34" charset="0"/>
              </a:rPr>
              <a:t>РОССИЙСКОЙ </a:t>
            </a:r>
            <a:r>
              <a:rPr lang="en-US" b="1" dirty="0">
                <a:solidFill>
                  <a:srgbClr val="02468C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02468C"/>
                </a:solidFill>
                <a:latin typeface="Calibri" pitchFamily="34" charset="0"/>
              </a:rPr>
              <a:t>ФЕДЕРАЦИИ</a:t>
            </a:r>
          </a:p>
        </p:txBody>
      </p:sp>
      <p:pic>
        <p:nvPicPr>
          <p:cNvPr id="6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688975"/>
            <a:ext cx="7689850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1336040" y="3000372"/>
            <a:ext cx="6460830" cy="661308"/>
          </a:xfrm>
          <a:solidFill>
            <a:srgbClr val="03468C"/>
          </a:solidFill>
          <a:ln w="9525">
            <a:noFill/>
            <a:miter lim="800000"/>
            <a:headEnd/>
            <a:tailEnd/>
          </a:ln>
        </p:spPr>
        <p:txBody>
          <a:bodyPr tIns="108000" bIns="108000">
            <a:spAutoFit/>
          </a:bodyPr>
          <a:lstStyle>
            <a:lvl1pPr marL="0" algn="ctr" defTabSz="914400" rtl="0" eaLnBrk="1" latinLnBrk="0" hangingPunct="1">
              <a:lnSpc>
                <a:spcPct val="120000"/>
              </a:lnSpc>
              <a:spcBef>
                <a:spcPct val="50000"/>
              </a:spcBef>
              <a:defRPr lang="ru-RU" sz="2400" b="0" kern="1200" dirty="0">
                <a:solidFill>
                  <a:srgbClr val="FFFFFF"/>
                </a:solidFill>
                <a:latin typeface="Impact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_Стан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1"/>
            <a:ext cx="7772400" cy="411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955800" y="0"/>
            <a:ext cx="71929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  <p:sldLayoutId id="2147483670" r:id="rId3"/>
    <p:sldLayoutId id="2147483671" r:id="rId4"/>
    <p:sldLayoutId id="2147483672" r:id="rId5"/>
  </p:sldLayoutIdLst>
  <p:txStyles>
    <p:titleStyle>
      <a:lvl1pPr algn="l" rtl="0" eaLnBrk="0" fontAlgn="base" hangingPunct="0">
        <a:spcBef>
          <a:spcPct val="50000"/>
        </a:spcBef>
        <a:spcAft>
          <a:spcPct val="0"/>
        </a:spcAft>
        <a:defRPr lang="ru-RU" sz="1700" b="1" dirty="0">
          <a:solidFill>
            <a:schemeClr val="bg1"/>
          </a:solidFill>
          <a:latin typeface="Arial"/>
          <a:ea typeface="+mn-ea"/>
          <a:cs typeface="+mn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1955800" y="0"/>
            <a:ext cx="71929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8" r:id="rId2"/>
    <p:sldLayoutId id="2147483667" r:id="rId3"/>
  </p:sldLayoutIdLst>
  <p:txStyles>
    <p:titleStyle>
      <a:lvl1pPr algn="l" rtl="0" eaLnBrk="0" fontAlgn="base" hangingPunct="0">
        <a:spcBef>
          <a:spcPct val="50000"/>
        </a:spcBef>
        <a:spcAft>
          <a:spcPct val="0"/>
        </a:spcAft>
        <a:defRPr lang="ru-RU" sz="1700" b="1" dirty="0">
          <a:solidFill>
            <a:schemeClr val="bg1"/>
          </a:solidFill>
          <a:latin typeface="Arial"/>
          <a:ea typeface="+mn-ea"/>
          <a:cs typeface="+mn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17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2"/>
          <p:cNvSpPr txBox="1">
            <a:spLocks/>
          </p:cNvSpPr>
          <p:nvPr/>
        </p:nvSpPr>
        <p:spPr bwMode="auto">
          <a:xfrm>
            <a:off x="0" y="5270500"/>
            <a:ext cx="9144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1100">
                <a:solidFill>
                  <a:srgbClr val="FFFFFF"/>
                </a:solidFill>
                <a:latin typeface="Franklin Gothic Book" pitchFamily="34" charset="0"/>
              </a:rPr>
              <a:t>Руководитель фонда, к.э.н.  Саблин С.И.</a:t>
            </a:r>
          </a:p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1100">
                <a:solidFill>
                  <a:srgbClr val="FFFFFF"/>
                </a:solidFill>
                <a:latin typeface="Franklin Gothic Book" pitchFamily="34" charset="0"/>
              </a:rPr>
              <a:t>2012 – 2013 </a:t>
            </a:r>
            <a:endParaRPr lang="ru-RU" sz="1100">
              <a:solidFill>
                <a:srgbClr val="FFFFFF"/>
              </a:solidFill>
              <a:latin typeface="FranklinGothicDemiITC"/>
              <a:ea typeface="FranklinGothicDemiITC"/>
              <a:cs typeface="FranklinGothicDemiITC"/>
            </a:endParaRPr>
          </a:p>
        </p:txBody>
      </p:sp>
      <p:sp>
        <p:nvSpPr>
          <p:cNvPr id="12290" name="Подзаголовок 2"/>
          <p:cNvSpPr txBox="1">
            <a:spLocks/>
          </p:cNvSpPr>
          <p:nvPr/>
        </p:nvSpPr>
        <p:spPr bwMode="auto">
          <a:xfrm>
            <a:off x="0" y="6224588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Font typeface="Arial" charset="0"/>
              <a:buNone/>
            </a:pPr>
            <a:r>
              <a:rPr lang="ru-RU" sz="900">
                <a:solidFill>
                  <a:srgbClr val="FFFFFF"/>
                </a:solidFill>
                <a:latin typeface="Franklin Gothic Book" pitchFamily="34" charset="0"/>
              </a:rPr>
              <a:t> Санкт-Петербург, РФ, 197136, Лахтинская ул., 16а, сайт: ФОНДБГ.РФ</a:t>
            </a:r>
          </a:p>
        </p:txBody>
      </p:sp>
      <p:cxnSp>
        <p:nvCxnSpPr>
          <p:cNvPr id="5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952500" y="5105400"/>
            <a:ext cx="7270750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6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979488" y="4149725"/>
            <a:ext cx="7270750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4457700" y="14351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1200" b="1" i="1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12294" name="Изображение 7" descr="Без заголовка копия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488" y="1844675"/>
            <a:ext cx="716915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4"/>
          <p:cNvSpPr>
            <a:spLocks noGrp="1" noChangeArrowheads="1"/>
          </p:cNvSpPr>
          <p:nvPr>
            <p:ph type="title"/>
          </p:nvPr>
        </p:nvSpPr>
        <p:spPr>
          <a:xfrm>
            <a:off x="539750" y="4083050"/>
            <a:ext cx="8229600" cy="10160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sz="2000" smtClean="0">
                <a:solidFill>
                  <a:schemeClr val="bg1"/>
                </a:solidFill>
              </a:rPr>
              <a:t>Предложения по вопросу</a:t>
            </a:r>
            <a:br>
              <a:rPr lang="ru-RU" sz="2000" smtClean="0">
                <a:solidFill>
                  <a:schemeClr val="bg1"/>
                </a:solidFill>
              </a:rPr>
            </a:br>
            <a:r>
              <a:rPr lang="ru-RU" sz="2000" smtClean="0">
                <a:solidFill>
                  <a:schemeClr val="bg1"/>
                </a:solidFill>
              </a:rPr>
              <a:t>совершенствования обеспечения битумными материалами дорожного строительства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2296" name="Прямоугольник 1"/>
          <p:cNvSpPr>
            <a:spLocks noChangeArrowheads="1"/>
          </p:cNvSpPr>
          <p:nvPr/>
        </p:nvSpPr>
        <p:spPr bwMode="auto">
          <a:xfrm>
            <a:off x="2555875" y="269875"/>
            <a:ext cx="4176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FF"/>
                </a:solidFill>
                <a:cs typeface="Arial" charset="0"/>
              </a:rPr>
              <a:t>Санкт-Петербургский фонд</a:t>
            </a:r>
          </a:p>
          <a:p>
            <a:r>
              <a:rPr lang="ru-RU" sz="2000" b="1">
                <a:solidFill>
                  <a:srgbClr val="FFFFFF"/>
                </a:solidFill>
                <a:cs typeface="Arial" charset="0"/>
              </a:rPr>
              <a:t>    «БЕЗОПАСНЫЙ ГОРОД»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право 33"/>
          <p:cNvSpPr/>
          <p:nvPr/>
        </p:nvSpPr>
        <p:spPr>
          <a:xfrm rot="5400000">
            <a:off x="4352926" y="1933575"/>
            <a:ext cx="493712" cy="48418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4407695" y="3469481"/>
            <a:ext cx="423862" cy="4857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4437063" y="4745038"/>
            <a:ext cx="427037" cy="48418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4340" name="Изображение 4" descr="Безымянный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91"/>
          <p:cNvSpPr txBox="1">
            <a:spLocks noChangeArrowheads="1"/>
          </p:cNvSpPr>
          <p:nvPr/>
        </p:nvSpPr>
        <p:spPr bwMode="auto">
          <a:xfrm>
            <a:off x="8648700" y="609600"/>
            <a:ext cx="48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89075" y="171450"/>
            <a:ext cx="69945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Автодорожной сети России необходима модернизация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2163" y="3924300"/>
            <a:ext cx="7708900" cy="849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Ежегодная сумма потерь, связанная с низким уровнем технического состояния транспортной инфраструктуры – 1,8 трлн рублей, или 3% ВВП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63600" y="1044575"/>
            <a:ext cx="7653338" cy="884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Из 50 000 км федеральных автомобильных дорог  современным 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транспортно-эксплуатационным требованиям соответствуют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38%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,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а из почти 500 000 км дорог  регионального значения – 24%.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20738" y="2422525"/>
            <a:ext cx="7662862" cy="107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По качеству дорог Россия находится на 111 месте (рейтинг Всемирного банка, 2010г.). Отечественные дороги уступают по качеству казахстанским и азербайджанским, а от лидеров рейтинга – Франции, Германии и Финляндии – Россия отстает в три раза.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52488" y="5200650"/>
            <a:ext cx="7648575" cy="136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Для строительства хорошей дороги необходимо:</a:t>
            </a:r>
          </a:p>
          <a:p>
            <a:pPr>
              <a:defRPr/>
            </a:pPr>
            <a:endParaRPr lang="ru-RU" sz="1600" dirty="0">
              <a:solidFill>
                <a:schemeClr val="bg1"/>
              </a:solidFill>
              <a:latin typeface="+mj-lt"/>
            </a:endParaRPr>
          </a:p>
          <a:p>
            <a:pPr marL="1314450" lvl="1" indent="-914400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1. Использование качественных базовых материалов (щебень, битум и т.д.)</a:t>
            </a:r>
          </a:p>
          <a:p>
            <a:pPr marL="1314450" lvl="1" indent="-914400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2. Квалифицированная укладка дорожного полотна и соблюдение технологий</a:t>
            </a:r>
          </a:p>
          <a:p>
            <a:pPr marL="1314450" lvl="1" indent="-914400">
              <a:defRPr/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3. Применение инновационных материалов  в  строительстве дорог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81775"/>
            <a:ext cx="30861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i="1" dirty="0">
                <a:latin typeface="+mj-lt"/>
              </a:rPr>
              <a:t>Источник: Минтранс России, </a:t>
            </a:r>
            <a:r>
              <a:rPr lang="ru-RU" sz="1200" i="1" dirty="0" err="1">
                <a:latin typeface="+mj-lt"/>
              </a:rPr>
              <a:t>Росавтодор</a:t>
            </a:r>
            <a:endParaRPr lang="ru-RU" sz="12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Изображение 4" descr="Безымянный-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91"/>
          <p:cNvSpPr txBox="1">
            <a:spLocks noChangeArrowheads="1"/>
          </p:cNvSpPr>
          <p:nvPr/>
        </p:nvSpPr>
        <p:spPr bwMode="auto">
          <a:xfrm>
            <a:off x="8648700" y="609600"/>
            <a:ext cx="48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5875" y="6350"/>
            <a:ext cx="73628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Низкое качество дорог в России обусловлено плохим качеством материалов и дорожных работ, а также недостатками механизма финансирования и устаревшими требованиями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66875" y="1390650"/>
            <a:ext cx="5699125" cy="635000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sz="2200" b="1" baseline="-25000" dirty="0">
                <a:solidFill>
                  <a:schemeClr val="bg1"/>
                </a:solidFill>
              </a:rPr>
              <a:t>ПРИЧИНЫ НЕУДОВЛЕТВОРИТЕЛЬНОГО СОСТОЯНИЯ ОТЕЧЕСТВЕННЫХ ДОРОГ</a:t>
            </a:r>
          </a:p>
        </p:txBody>
      </p:sp>
      <p:sp>
        <p:nvSpPr>
          <p:cNvPr id="28" name="Стрелка вниз 27"/>
          <p:cNvSpPr/>
          <p:nvPr/>
        </p:nvSpPr>
        <p:spPr>
          <a:xfrm rot="19080130">
            <a:off x="7434263" y="1998663"/>
            <a:ext cx="463550" cy="769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6046788" y="2143125"/>
            <a:ext cx="463550" cy="2573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86563" y="2857500"/>
            <a:ext cx="2200275" cy="142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ctr"/>
          <a:lstStyle/>
          <a:p>
            <a:pPr algn="ctr">
              <a:defRPr/>
            </a:pPr>
            <a:r>
              <a:rPr lang="ru-RU" sz="2200" b="1" baseline="-25000" dirty="0">
                <a:solidFill>
                  <a:schemeClr val="bg1"/>
                </a:solidFill>
              </a:rPr>
              <a:t>Низкое качество дорожных битумов ввиду устаревших технологий битумных производств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2649538" y="2143125"/>
            <a:ext cx="465137" cy="2509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68275" y="2901950"/>
            <a:ext cx="2198688" cy="142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ctr"/>
          <a:lstStyle/>
          <a:p>
            <a:pPr algn="ctr">
              <a:defRPr/>
            </a:pPr>
            <a:endParaRPr lang="ru-RU" sz="2200" b="1" baseline="-25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200" b="1" baseline="-25000" dirty="0">
                <a:solidFill>
                  <a:schemeClr val="bg1"/>
                </a:solidFill>
              </a:rPr>
              <a:t>Недостаточное использование инновационных материалов в дорожном строительстве</a:t>
            </a:r>
          </a:p>
          <a:p>
            <a:pPr algn="ctr">
              <a:defRPr/>
            </a:pPr>
            <a:endParaRPr lang="ru-RU" sz="2200" b="1" baseline="-25000" dirty="0">
              <a:solidFill>
                <a:schemeClr val="bg1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 rot="2461685">
            <a:off x="1098550" y="1990725"/>
            <a:ext cx="465138" cy="844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31850" y="4779963"/>
            <a:ext cx="3240088" cy="1539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ctr"/>
          <a:lstStyle/>
          <a:p>
            <a:pPr algn="ctr">
              <a:defRPr/>
            </a:pPr>
            <a:r>
              <a:rPr lang="ru-RU" sz="2200" b="1" baseline="-25000" dirty="0">
                <a:solidFill>
                  <a:schemeClr val="bg1"/>
                </a:solidFill>
              </a:rPr>
              <a:t>Несовершенство механизма финансирования дорожно-строительной отрасли, не предполагающего наличия прямой заинтересованности участников в высоком качестве дорог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86313" y="4819650"/>
            <a:ext cx="3151187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ctr"/>
          <a:lstStyle/>
          <a:p>
            <a:pPr algn="ctr">
              <a:defRPr/>
            </a:pPr>
            <a:r>
              <a:rPr lang="ru-RU" sz="2200" b="1" baseline="-25000" dirty="0">
                <a:solidFill>
                  <a:schemeClr val="bg1"/>
                </a:solidFill>
              </a:rPr>
              <a:t>Несоблюдение дорожными службами технологий производства и укладки асфальтового покрытия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89313" y="2857500"/>
            <a:ext cx="2357437" cy="142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ctr"/>
          <a:lstStyle/>
          <a:p>
            <a:pPr algn="ctr">
              <a:defRPr/>
            </a:pPr>
            <a:r>
              <a:rPr lang="ru-RU" sz="2200" b="1" baseline="-25000" dirty="0">
                <a:solidFill>
                  <a:schemeClr val="bg1"/>
                </a:solidFill>
              </a:rPr>
              <a:t>Устаревшие стандарты и требования к строительным дорожным материалам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332288" y="2090738"/>
            <a:ext cx="4635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Изображение 4" descr="Безымянный-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91"/>
          <p:cNvSpPr txBox="1">
            <a:spLocks noChangeArrowheads="1"/>
          </p:cNvSpPr>
          <p:nvPr/>
        </p:nvSpPr>
        <p:spPr bwMode="auto">
          <a:xfrm>
            <a:off x="8648700" y="609600"/>
            <a:ext cx="48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57313" y="-12700"/>
            <a:ext cx="7493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Однако российский рынок битумов ограничен факторами производственного и регулятивного характера, особенностями спроса и его неравномерностью в разрезе по регионам </a:t>
            </a: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539750" y="11969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000108"/>
          <a:ext cx="8791575" cy="5344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Изображение 4" descr="Безымянный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91"/>
          <p:cNvSpPr txBox="1">
            <a:spLocks noChangeArrowheads="1"/>
          </p:cNvSpPr>
          <p:nvPr/>
        </p:nvSpPr>
        <p:spPr bwMode="auto">
          <a:xfrm>
            <a:off x="8648700" y="620713"/>
            <a:ext cx="48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76400" y="123825"/>
            <a:ext cx="69723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01" tIns="39985" rIns="79963" bIns="39985" anchor="ctr"/>
          <a:lstStyle/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Отправной точкой улучшения качества битумов является внедрение новых требований и стандартов в дорожном строительстве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9225" y="1071563"/>
            <a:ext cx="8886825" cy="1000125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Минтранс России с участием Минэнерго России и других ФОИВ разработал Планы мероприятий по поэтапной актуализации требований и стандартов, а также расширению применения современной нефтегазохимической продукции в дорожном строительстве, закрепленные поручениями Правительства РФ от 19.01.2011 № ИС-П9-180 и от 11.01.12 № ИС-П9-40</a:t>
            </a:r>
          </a:p>
        </p:txBody>
      </p:sp>
      <p:sp>
        <p:nvSpPr>
          <p:cNvPr id="34" name="Овал 33"/>
          <p:cNvSpPr/>
          <p:nvPr/>
        </p:nvSpPr>
        <p:spPr>
          <a:xfrm>
            <a:off x="6500813" y="3367088"/>
            <a:ext cx="2286000" cy="2214562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Повышение качества используемых материалов. Существенное улучшение качества дорог</a:t>
            </a:r>
          </a:p>
        </p:txBody>
      </p:sp>
      <p:grpSp>
        <p:nvGrpSpPr>
          <p:cNvPr id="19462" name="Group 3"/>
          <p:cNvGrpSpPr>
            <a:grpSpLocks/>
          </p:cNvGrpSpPr>
          <p:nvPr/>
        </p:nvGrpSpPr>
        <p:grpSpPr bwMode="auto">
          <a:xfrm>
            <a:off x="139700" y="2092325"/>
            <a:ext cx="6211888" cy="4765675"/>
            <a:chOff x="77" y="600"/>
            <a:chExt cx="3318" cy="3334"/>
          </a:xfrm>
        </p:grpSpPr>
        <p:sp>
          <p:nvSpPr>
            <p:cNvPr id="19463" name="Freeform 4"/>
            <p:cNvSpPr>
              <a:spLocks/>
            </p:cNvSpPr>
            <p:nvPr/>
          </p:nvSpPr>
          <p:spPr bwMode="auto">
            <a:xfrm>
              <a:off x="77" y="600"/>
              <a:ext cx="3318" cy="3334"/>
            </a:xfrm>
            <a:custGeom>
              <a:avLst/>
              <a:gdLst>
                <a:gd name="T0" fmla="*/ 4384 w 2863"/>
                <a:gd name="T1" fmla="*/ 3114 h 3334"/>
                <a:gd name="T2" fmla="*/ 4384 w 2863"/>
                <a:gd name="T3" fmla="*/ 3334 h 3334"/>
                <a:gd name="T4" fmla="*/ 5164 w 2863"/>
                <a:gd name="T5" fmla="*/ 1663 h 3334"/>
                <a:gd name="T6" fmla="*/ 4384 w 2863"/>
                <a:gd name="T7" fmla="*/ 0 h 3334"/>
                <a:gd name="T8" fmla="*/ 4384 w 2863"/>
                <a:gd name="T9" fmla="*/ 213 h 3334"/>
                <a:gd name="T10" fmla="*/ 0 w 2863"/>
                <a:gd name="T11" fmla="*/ 213 h 3334"/>
                <a:gd name="T12" fmla="*/ 0 w 2863"/>
                <a:gd name="T13" fmla="*/ 676 h 3334"/>
                <a:gd name="T14" fmla="*/ 4071 w 2863"/>
                <a:gd name="T15" fmla="*/ 676 h 3334"/>
                <a:gd name="T16" fmla="*/ 4071 w 2863"/>
                <a:gd name="T17" fmla="*/ 820 h 3334"/>
                <a:gd name="T18" fmla="*/ 1 w 2863"/>
                <a:gd name="T19" fmla="*/ 816 h 3334"/>
                <a:gd name="T20" fmla="*/ 1 w 2863"/>
                <a:gd name="T21" fmla="*/ 1288 h 3334"/>
                <a:gd name="T22" fmla="*/ 4055 w 2863"/>
                <a:gd name="T23" fmla="*/ 1291 h 3334"/>
                <a:gd name="T24" fmla="*/ 4055 w 2863"/>
                <a:gd name="T25" fmla="*/ 1428 h 3334"/>
                <a:gd name="T26" fmla="*/ 0 w 2863"/>
                <a:gd name="T27" fmla="*/ 1428 h 3334"/>
                <a:gd name="T28" fmla="*/ 0 w 2863"/>
                <a:gd name="T29" fmla="*/ 1899 h 3334"/>
                <a:gd name="T30" fmla="*/ 4041 w 2863"/>
                <a:gd name="T31" fmla="*/ 1899 h 3334"/>
                <a:gd name="T32" fmla="*/ 4041 w 2863"/>
                <a:gd name="T33" fmla="*/ 2035 h 3334"/>
                <a:gd name="T34" fmla="*/ 0 w 2863"/>
                <a:gd name="T35" fmla="*/ 2035 h 3334"/>
                <a:gd name="T36" fmla="*/ 0 w 2863"/>
                <a:gd name="T37" fmla="*/ 2506 h 3334"/>
                <a:gd name="T38" fmla="*/ 4028 w 2863"/>
                <a:gd name="T39" fmla="*/ 2506 h 3334"/>
                <a:gd name="T40" fmla="*/ 4028 w 2863"/>
                <a:gd name="T41" fmla="*/ 2650 h 3334"/>
                <a:gd name="T42" fmla="*/ 0 w 2863"/>
                <a:gd name="T43" fmla="*/ 2650 h 3334"/>
                <a:gd name="T44" fmla="*/ 0 w 2863"/>
                <a:gd name="T45" fmla="*/ 3114 h 3334"/>
                <a:gd name="T46" fmla="*/ 4384 w 2863"/>
                <a:gd name="T47" fmla="*/ 3114 h 33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63"/>
                <a:gd name="T73" fmla="*/ 0 h 3334"/>
                <a:gd name="T74" fmla="*/ 2863 w 2863"/>
                <a:gd name="T75" fmla="*/ 3334 h 33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63" h="3334">
                  <a:moveTo>
                    <a:pt x="2430" y="3114"/>
                  </a:moveTo>
                  <a:lnTo>
                    <a:pt x="2430" y="3334"/>
                  </a:lnTo>
                  <a:lnTo>
                    <a:pt x="2863" y="1663"/>
                  </a:lnTo>
                  <a:lnTo>
                    <a:pt x="2430" y="0"/>
                  </a:lnTo>
                  <a:lnTo>
                    <a:pt x="2430" y="213"/>
                  </a:lnTo>
                  <a:lnTo>
                    <a:pt x="0" y="213"/>
                  </a:lnTo>
                  <a:lnTo>
                    <a:pt x="0" y="676"/>
                  </a:lnTo>
                  <a:lnTo>
                    <a:pt x="2256" y="676"/>
                  </a:lnTo>
                  <a:lnTo>
                    <a:pt x="2256" y="820"/>
                  </a:lnTo>
                  <a:lnTo>
                    <a:pt x="1" y="816"/>
                  </a:lnTo>
                  <a:lnTo>
                    <a:pt x="1" y="1288"/>
                  </a:lnTo>
                  <a:lnTo>
                    <a:pt x="2248" y="1291"/>
                  </a:lnTo>
                  <a:lnTo>
                    <a:pt x="2248" y="1428"/>
                  </a:lnTo>
                  <a:lnTo>
                    <a:pt x="0" y="1428"/>
                  </a:lnTo>
                  <a:lnTo>
                    <a:pt x="0" y="1899"/>
                  </a:lnTo>
                  <a:lnTo>
                    <a:pt x="2240" y="1899"/>
                  </a:lnTo>
                  <a:lnTo>
                    <a:pt x="2240" y="2035"/>
                  </a:lnTo>
                  <a:lnTo>
                    <a:pt x="0" y="2035"/>
                  </a:lnTo>
                  <a:lnTo>
                    <a:pt x="0" y="2506"/>
                  </a:lnTo>
                  <a:lnTo>
                    <a:pt x="2233" y="2506"/>
                  </a:lnTo>
                  <a:lnTo>
                    <a:pt x="2233" y="2650"/>
                  </a:lnTo>
                  <a:lnTo>
                    <a:pt x="0" y="2650"/>
                  </a:lnTo>
                  <a:lnTo>
                    <a:pt x="0" y="3114"/>
                  </a:lnTo>
                  <a:lnTo>
                    <a:pt x="2430" y="311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9464" name="Rectangle 5"/>
            <p:cNvSpPr>
              <a:spLocks noChangeArrowheads="1"/>
            </p:cNvSpPr>
            <p:nvPr/>
          </p:nvSpPr>
          <p:spPr bwMode="auto">
            <a:xfrm>
              <a:off x="113" y="851"/>
              <a:ext cx="241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>
              <a:spAutoFit/>
            </a:bodyPr>
            <a:lstStyle/>
            <a:p>
              <a:pPr defTabSz="895350">
                <a:buSzPct val="120000"/>
              </a:pPr>
              <a:r>
                <a:rPr lang="ru-RU" sz="1500">
                  <a:solidFill>
                    <a:schemeClr val="bg1"/>
                  </a:solidFill>
                </a:rPr>
                <a:t>Разработка и актуализация ГОСТ 22245-90, ГОСТ Р 52056-2003, ГОСТ 9128-2009 и др.</a:t>
              </a:r>
              <a:r>
                <a:rPr lang="de-DE" sz="15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9465" name="Rectangle 6"/>
            <p:cNvSpPr>
              <a:spLocks noChangeArrowheads="1"/>
            </p:cNvSpPr>
            <p:nvPr/>
          </p:nvSpPr>
          <p:spPr bwMode="auto">
            <a:xfrm>
              <a:off x="113" y="3182"/>
              <a:ext cx="290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108000" rIns="0" bIns="0">
              <a:spAutoFit/>
            </a:bodyPr>
            <a:lstStyle/>
            <a:p>
              <a:pPr defTabSz="895350">
                <a:buSzPct val="120000"/>
              </a:pPr>
              <a:r>
                <a:rPr lang="ru-RU" sz="1500">
                  <a:solidFill>
                    <a:schemeClr val="bg1"/>
                  </a:solidFill>
                </a:rPr>
                <a:t>Ежегодный мониторинг применения полимерно-модифицированных битумов и геосинтетики в дорожном строительстве</a:t>
              </a:r>
              <a:endParaRPr lang="de-DE" sz="1500">
                <a:solidFill>
                  <a:schemeClr val="bg1"/>
                </a:solidFill>
              </a:endParaRPr>
            </a:p>
          </p:txBody>
        </p:sp>
        <p:sp>
          <p:nvSpPr>
            <p:cNvPr id="19466" name="Rectangle 7"/>
            <p:cNvSpPr>
              <a:spLocks noChangeArrowheads="1"/>
            </p:cNvSpPr>
            <p:nvPr/>
          </p:nvSpPr>
          <p:spPr bwMode="auto">
            <a:xfrm>
              <a:off x="113" y="2105"/>
              <a:ext cx="24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108000" rIns="0" bIns="0">
              <a:spAutoFit/>
            </a:bodyPr>
            <a:lstStyle/>
            <a:p>
              <a:pPr defTabSz="895350">
                <a:buSzPct val="120000"/>
              </a:pPr>
              <a:r>
                <a:rPr lang="ru-RU" sz="1500">
                  <a:solidFill>
                    <a:schemeClr val="bg1"/>
                  </a:solidFill>
                </a:rPr>
                <a:t>Развитие сети производственных лабораторий</a:t>
              </a:r>
              <a:r>
                <a:rPr lang="de-DE" sz="15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9467" name="Rectangle 8"/>
            <p:cNvSpPr>
              <a:spLocks noChangeArrowheads="1"/>
            </p:cNvSpPr>
            <p:nvPr/>
          </p:nvSpPr>
          <p:spPr bwMode="auto">
            <a:xfrm>
              <a:off x="113" y="1435"/>
              <a:ext cx="2647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>
              <a:spAutoFit/>
            </a:bodyPr>
            <a:lstStyle/>
            <a:p>
              <a:pPr defTabSz="895350">
                <a:buSzPct val="120000"/>
              </a:pPr>
              <a:r>
                <a:rPr lang="ru-RU" sz="1500">
                  <a:solidFill>
                    <a:schemeClr val="bg1"/>
                  </a:solidFill>
                </a:rPr>
                <a:t>Разработка Технического регламента ТС «Безопасность автомобильных дорог»</a:t>
              </a:r>
              <a:r>
                <a:rPr lang="de-DE" sz="15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113" y="2721"/>
              <a:ext cx="24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>
              <a:spAutoFit/>
            </a:bodyPr>
            <a:lstStyle/>
            <a:p>
              <a:pPr defTabSz="895350">
                <a:buSzPct val="120000"/>
              </a:pPr>
              <a:r>
                <a:rPr lang="ru-RU" sz="1500">
                  <a:solidFill>
                    <a:schemeClr val="bg1"/>
                  </a:solidFill>
                </a:rPr>
                <a:t>Отбор и реализация пилотных проектов</a:t>
              </a:r>
              <a:r>
                <a:rPr lang="de-DE" sz="150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3"/>
          <p:cNvGrpSpPr>
            <a:grpSpLocks/>
          </p:cNvGrpSpPr>
          <p:nvPr/>
        </p:nvGrpSpPr>
        <p:grpSpPr bwMode="auto">
          <a:xfrm>
            <a:off x="0" y="-6350"/>
            <a:ext cx="9144000" cy="6208713"/>
            <a:chOff x="0" y="-6329"/>
            <a:chExt cx="9144000" cy="6208639"/>
          </a:xfrm>
        </p:grpSpPr>
        <p:graphicFrame>
          <p:nvGraphicFramePr>
            <p:cNvPr id="8" name="Схема 7"/>
            <p:cNvGraphicFramePr/>
            <p:nvPr/>
          </p:nvGraphicFramePr>
          <p:xfrm>
            <a:off x="785786" y="1421471"/>
            <a:ext cx="7560840" cy="46834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0483" name="TextBox 12"/>
            <p:cNvSpPr txBox="1">
              <a:spLocks noChangeArrowheads="1"/>
            </p:cNvSpPr>
            <p:nvPr/>
          </p:nvSpPr>
          <p:spPr bwMode="auto">
            <a:xfrm>
              <a:off x="1730650" y="2055625"/>
              <a:ext cx="2698473" cy="2000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Примеры новых технологий</a:t>
              </a:r>
              <a:r>
                <a:rPr lang="en-US" sz="1400" b="1">
                  <a:solidFill>
                    <a:schemeClr val="bg1"/>
                  </a:solidFill>
                </a:rPr>
                <a:t>:</a:t>
              </a:r>
            </a:p>
            <a:p>
              <a:endParaRPr lang="en-US" sz="600" b="1">
                <a:solidFill>
                  <a:schemeClr val="bg1"/>
                </a:solidFill>
              </a:endParaRPr>
            </a:p>
            <a:p>
              <a:r>
                <a:rPr lang="ru-RU" sz="1400">
                  <a:solidFill>
                    <a:schemeClr val="bg1"/>
                  </a:solidFill>
                </a:rPr>
                <a:t>-Технология</a:t>
              </a:r>
              <a:r>
                <a:rPr lang="en-US" sz="1400">
                  <a:solidFill>
                    <a:schemeClr val="bg1"/>
                  </a:solidFill>
                </a:rPr>
                <a:t> </a:t>
              </a:r>
              <a:r>
                <a:rPr lang="ru-RU" sz="1400">
                  <a:solidFill>
                    <a:schemeClr val="bg1"/>
                  </a:solidFill>
                </a:rPr>
                <a:t>«переокисление-разбавление» (реализована на ОАО «Газпром Нефтехим Салават»)</a:t>
              </a:r>
              <a:endParaRPr lang="en-US" sz="1400">
                <a:solidFill>
                  <a:schemeClr val="bg1"/>
                </a:solidFill>
              </a:endParaRPr>
            </a:p>
            <a:p>
              <a:endParaRPr lang="ru-RU" sz="600">
                <a:solidFill>
                  <a:schemeClr val="bg1"/>
                </a:solidFill>
              </a:endParaRPr>
            </a:p>
            <a:p>
              <a:r>
                <a:rPr lang="ru-RU" sz="1400">
                  <a:solidFill>
                    <a:schemeClr val="bg1"/>
                  </a:solidFill>
                </a:rPr>
                <a:t>- Технология неокисленных компаундированных битумов</a:t>
              </a:r>
            </a:p>
          </p:txBody>
        </p:sp>
        <p:sp>
          <p:nvSpPr>
            <p:cNvPr id="20484" name="TextBox 13"/>
            <p:cNvSpPr txBox="1">
              <a:spLocks noChangeArrowheads="1"/>
            </p:cNvSpPr>
            <p:nvPr/>
          </p:nvSpPr>
          <p:spPr bwMode="auto">
            <a:xfrm>
              <a:off x="2695386" y="4663426"/>
              <a:ext cx="3703450" cy="153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Использование инновационных </a:t>
              </a:r>
              <a:endParaRPr lang="en-US" sz="1400" b="1">
                <a:solidFill>
                  <a:schemeClr val="bg1"/>
                </a:solidFill>
              </a:endParaRPr>
            </a:p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материалов</a:t>
              </a:r>
              <a:r>
                <a:rPr lang="en-US" sz="1400" b="1">
                  <a:solidFill>
                    <a:schemeClr val="bg1"/>
                  </a:solidFill>
                </a:rPr>
                <a:t>:</a:t>
              </a:r>
            </a:p>
            <a:p>
              <a:pPr algn="ctr"/>
              <a:endParaRPr lang="en-US" sz="600" b="1">
                <a:solidFill>
                  <a:schemeClr val="bg1"/>
                </a:solidFill>
              </a:endParaRPr>
            </a:p>
            <a:p>
              <a:pPr algn="ctr"/>
              <a:r>
                <a:rPr lang="ru-RU" sz="1400">
                  <a:solidFill>
                    <a:schemeClr val="bg1"/>
                  </a:solidFill>
                </a:rPr>
                <a:t>- СБС-полимеры</a:t>
              </a:r>
            </a:p>
            <a:p>
              <a:pPr algn="ctr"/>
              <a:r>
                <a:rPr lang="ru-RU" sz="1400">
                  <a:solidFill>
                    <a:schemeClr val="bg1"/>
                  </a:solidFill>
                </a:rPr>
                <a:t>- Геотекстиль и георешетки из ПП и ПЭТФ</a:t>
              </a:r>
            </a:p>
            <a:p>
              <a:pPr algn="ctr"/>
              <a:r>
                <a:rPr lang="ru-RU" sz="1400">
                  <a:solidFill>
                    <a:schemeClr val="bg1"/>
                  </a:solidFill>
                </a:rPr>
                <a:t>- Битумные эмульсии</a:t>
              </a:r>
              <a:endParaRPr lang="en-US" sz="1400">
                <a:solidFill>
                  <a:schemeClr val="bg1"/>
                </a:solidFill>
              </a:endParaRPr>
            </a:p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20485" name="Изображение 4" descr="Безымянный-3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9144000" cy="979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928688" y="-6329"/>
              <a:ext cx="8072437" cy="9794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78840" tIns="39960" rIns="79920" bIns="39960" anchor="ctr"/>
            <a:lstStyle/>
            <a:p>
              <a:pPr algn="ctr">
                <a:defRPr/>
              </a:pPr>
              <a:r>
                <a:rPr lang="ru-RU" sz="2000" dirty="0">
                  <a:solidFill>
                    <a:schemeClr val="bg2"/>
                  </a:solidFill>
                  <a:latin typeface="+mn-lt"/>
                </a:rPr>
                <a:t>В производственной сфере улучшение качества битумов можно достичь путем применения новых технологий, реконструкции существующих производств и использования инновационных материалов </a:t>
              </a:r>
            </a:p>
          </p:txBody>
        </p:sp>
        <p:sp>
          <p:nvSpPr>
            <p:cNvPr id="20487" name="TextBox 1"/>
            <p:cNvSpPr txBox="1">
              <a:spLocks noChangeArrowheads="1"/>
            </p:cNvSpPr>
            <p:nvPr/>
          </p:nvSpPr>
          <p:spPr bwMode="auto">
            <a:xfrm>
              <a:off x="4402748" y="2052437"/>
              <a:ext cx="2526706" cy="169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Реконструкция битумных производств</a:t>
              </a:r>
              <a:r>
                <a:rPr lang="en-US" sz="1400" b="1">
                  <a:solidFill>
                    <a:schemeClr val="bg1"/>
                  </a:solidFill>
                </a:rPr>
                <a:t>:</a:t>
              </a:r>
              <a:endParaRPr lang="ru-RU" sz="1400" b="1">
                <a:solidFill>
                  <a:schemeClr val="bg1"/>
                </a:solidFill>
              </a:endParaRPr>
            </a:p>
            <a:p>
              <a:pPr algn="ctr"/>
              <a:endParaRPr lang="ru-RU" sz="600">
                <a:solidFill>
                  <a:schemeClr val="bg1"/>
                </a:solidFill>
              </a:endParaRPr>
            </a:p>
            <a:p>
              <a:pPr algn="ctr"/>
              <a:r>
                <a:rPr lang="ru-RU" sz="1400">
                  <a:solidFill>
                    <a:schemeClr val="bg1"/>
                  </a:solidFill>
                </a:rPr>
                <a:t>Осуществление инвестиционных проектов на НПЗ в Москве, Омске, Волгограде, Нижегородской области и в Рязани</a:t>
              </a:r>
            </a:p>
          </p:txBody>
        </p:sp>
        <p:sp>
          <p:nvSpPr>
            <p:cNvPr id="20488" name="Text Box 91"/>
            <p:cNvSpPr txBox="1">
              <a:spLocks noChangeArrowheads="1"/>
            </p:cNvSpPr>
            <p:nvPr/>
          </p:nvSpPr>
          <p:spPr bwMode="auto">
            <a:xfrm>
              <a:off x="8648700" y="609600"/>
              <a:ext cx="482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>
                  <a:solidFill>
                    <a:srgbClr val="FFFFFF"/>
                  </a:solidFill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трелка вниз 29"/>
          <p:cNvSpPr/>
          <p:nvPr/>
        </p:nvSpPr>
        <p:spPr>
          <a:xfrm>
            <a:off x="3652838" y="2400300"/>
            <a:ext cx="1820862" cy="650875"/>
          </a:xfrm>
          <a:custGeom>
            <a:avLst/>
            <a:gdLst>
              <a:gd name="connsiteX0" fmla="*/ 0 w 1279352"/>
              <a:gd name="connsiteY0" fmla="*/ 1501820 h 2141496"/>
              <a:gd name="connsiteX1" fmla="*/ 319838 w 1279352"/>
              <a:gd name="connsiteY1" fmla="*/ 1501820 h 2141496"/>
              <a:gd name="connsiteX2" fmla="*/ 319838 w 1279352"/>
              <a:gd name="connsiteY2" fmla="*/ 0 h 2141496"/>
              <a:gd name="connsiteX3" fmla="*/ 959514 w 1279352"/>
              <a:gd name="connsiteY3" fmla="*/ 0 h 2141496"/>
              <a:gd name="connsiteX4" fmla="*/ 959514 w 1279352"/>
              <a:gd name="connsiteY4" fmla="*/ 1501820 h 2141496"/>
              <a:gd name="connsiteX5" fmla="*/ 1279352 w 1279352"/>
              <a:gd name="connsiteY5" fmla="*/ 1501820 h 2141496"/>
              <a:gd name="connsiteX6" fmla="*/ 639676 w 1279352"/>
              <a:gd name="connsiteY6" fmla="*/ 2141496 h 2141496"/>
              <a:gd name="connsiteX7" fmla="*/ 0 w 1279352"/>
              <a:gd name="connsiteY7" fmla="*/ 1501820 h 2141496"/>
              <a:gd name="connsiteX0" fmla="*/ 0 w 1705239"/>
              <a:gd name="connsiteY0" fmla="*/ 1501820 h 2141496"/>
              <a:gd name="connsiteX1" fmla="*/ 319838 w 1705239"/>
              <a:gd name="connsiteY1" fmla="*/ 1501820 h 2141496"/>
              <a:gd name="connsiteX2" fmla="*/ 319838 w 1705239"/>
              <a:gd name="connsiteY2" fmla="*/ 0 h 2141496"/>
              <a:gd name="connsiteX3" fmla="*/ 1705239 w 1705239"/>
              <a:gd name="connsiteY3" fmla="*/ 0 h 2141496"/>
              <a:gd name="connsiteX4" fmla="*/ 959514 w 1705239"/>
              <a:gd name="connsiteY4" fmla="*/ 1501820 h 2141496"/>
              <a:gd name="connsiteX5" fmla="*/ 1279352 w 1705239"/>
              <a:gd name="connsiteY5" fmla="*/ 1501820 h 2141496"/>
              <a:gd name="connsiteX6" fmla="*/ 639676 w 1705239"/>
              <a:gd name="connsiteY6" fmla="*/ 2141496 h 2141496"/>
              <a:gd name="connsiteX7" fmla="*/ 0 w 1705239"/>
              <a:gd name="connsiteY7" fmla="*/ 1501820 h 2141496"/>
              <a:gd name="connsiteX0" fmla="*/ 461397 w 2166636"/>
              <a:gd name="connsiteY0" fmla="*/ 1519576 h 2159252"/>
              <a:gd name="connsiteX1" fmla="*/ 781235 w 2166636"/>
              <a:gd name="connsiteY1" fmla="*/ 1519576 h 2159252"/>
              <a:gd name="connsiteX2" fmla="*/ 0 w 2166636"/>
              <a:gd name="connsiteY2" fmla="*/ 0 h 2159252"/>
              <a:gd name="connsiteX3" fmla="*/ 2166636 w 2166636"/>
              <a:gd name="connsiteY3" fmla="*/ 17756 h 2159252"/>
              <a:gd name="connsiteX4" fmla="*/ 1420911 w 2166636"/>
              <a:gd name="connsiteY4" fmla="*/ 1519576 h 2159252"/>
              <a:gd name="connsiteX5" fmla="*/ 1740749 w 2166636"/>
              <a:gd name="connsiteY5" fmla="*/ 1519576 h 2159252"/>
              <a:gd name="connsiteX6" fmla="*/ 1101073 w 2166636"/>
              <a:gd name="connsiteY6" fmla="*/ 2159252 h 2159252"/>
              <a:gd name="connsiteX7" fmla="*/ 461397 w 2166636"/>
              <a:gd name="connsiteY7" fmla="*/ 1519576 h 2159252"/>
              <a:gd name="connsiteX0" fmla="*/ 461397 w 2166636"/>
              <a:gd name="connsiteY0" fmla="*/ 1549465 h 2189141"/>
              <a:gd name="connsiteX1" fmla="*/ 781235 w 2166636"/>
              <a:gd name="connsiteY1" fmla="*/ 1549465 h 2189141"/>
              <a:gd name="connsiteX2" fmla="*/ 0 w 2166636"/>
              <a:gd name="connsiteY2" fmla="*/ 29889 h 2189141"/>
              <a:gd name="connsiteX3" fmla="*/ 2166636 w 2166636"/>
              <a:gd name="connsiteY3" fmla="*/ 0 h 2189141"/>
              <a:gd name="connsiteX4" fmla="*/ 1420911 w 2166636"/>
              <a:gd name="connsiteY4" fmla="*/ 1549465 h 2189141"/>
              <a:gd name="connsiteX5" fmla="*/ 1740749 w 2166636"/>
              <a:gd name="connsiteY5" fmla="*/ 1549465 h 2189141"/>
              <a:gd name="connsiteX6" fmla="*/ 1101073 w 2166636"/>
              <a:gd name="connsiteY6" fmla="*/ 2189141 h 2189141"/>
              <a:gd name="connsiteX7" fmla="*/ 461397 w 2166636"/>
              <a:gd name="connsiteY7" fmla="*/ 1549465 h 2189141"/>
              <a:gd name="connsiteX0" fmla="*/ 461397 w 2166636"/>
              <a:gd name="connsiteY0" fmla="*/ 1519576 h 2159252"/>
              <a:gd name="connsiteX1" fmla="*/ 781235 w 2166636"/>
              <a:gd name="connsiteY1" fmla="*/ 1519576 h 2159252"/>
              <a:gd name="connsiteX2" fmla="*/ 0 w 2166636"/>
              <a:gd name="connsiteY2" fmla="*/ 0 h 2159252"/>
              <a:gd name="connsiteX3" fmla="*/ 2166636 w 2166636"/>
              <a:gd name="connsiteY3" fmla="*/ 5845 h 2159252"/>
              <a:gd name="connsiteX4" fmla="*/ 1420911 w 2166636"/>
              <a:gd name="connsiteY4" fmla="*/ 1519576 h 2159252"/>
              <a:gd name="connsiteX5" fmla="*/ 1740749 w 2166636"/>
              <a:gd name="connsiteY5" fmla="*/ 1519576 h 2159252"/>
              <a:gd name="connsiteX6" fmla="*/ 1101073 w 2166636"/>
              <a:gd name="connsiteY6" fmla="*/ 2159252 h 2159252"/>
              <a:gd name="connsiteX7" fmla="*/ 461397 w 2166636"/>
              <a:gd name="connsiteY7" fmla="*/ 1519576 h 215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6636" h="2159252">
                <a:moveTo>
                  <a:pt x="461397" y="1519576"/>
                </a:moveTo>
                <a:lnTo>
                  <a:pt x="781235" y="1519576"/>
                </a:lnTo>
                <a:lnTo>
                  <a:pt x="0" y="0"/>
                </a:lnTo>
                <a:lnTo>
                  <a:pt x="2166636" y="5845"/>
                </a:lnTo>
                <a:lnTo>
                  <a:pt x="1420911" y="1519576"/>
                </a:lnTo>
                <a:lnTo>
                  <a:pt x="1740749" y="1519576"/>
                </a:lnTo>
                <a:lnTo>
                  <a:pt x="1101073" y="2159252"/>
                </a:lnTo>
                <a:lnTo>
                  <a:pt x="461397" y="151957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6" name="Изображение 4" descr="Безымянный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047750" y="1125538"/>
            <a:ext cx="3357563" cy="11636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Вследствие исторически сложившегося </a:t>
            </a:r>
            <a:r>
              <a:rPr lang="ru-RU" sz="1400" b="1" dirty="0"/>
              <a:t>регионального дисбаланса </a:t>
            </a:r>
            <a:r>
              <a:rPr lang="ru-RU" sz="1400" dirty="0"/>
              <a:t>производства и потребления битумов часть регионов испытывает дефицит, а часть – перепроизводство битумов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1550" y="1125538"/>
            <a:ext cx="3357563" cy="11636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Вследствие сезонности дорожных работ и </a:t>
            </a:r>
            <a:r>
              <a:rPr lang="ru-RU" sz="1400" dirty="0" err="1"/>
              <a:t>круглогодичности</a:t>
            </a:r>
            <a:r>
              <a:rPr lang="ru-RU" sz="1400" dirty="0"/>
              <a:t> производства гудрона складывается </a:t>
            </a:r>
            <a:r>
              <a:rPr lang="ru-RU" sz="1400" b="1" dirty="0"/>
              <a:t>сезонный дисбаланс </a:t>
            </a:r>
            <a:r>
              <a:rPr lang="ru-RU" sz="1400" dirty="0"/>
              <a:t>дорожных битумов</a:t>
            </a:r>
          </a:p>
        </p:txBody>
      </p:sp>
      <p:graphicFrame>
        <p:nvGraphicFramePr>
          <p:cNvPr id="32" name="Схема 31"/>
          <p:cNvGraphicFramePr/>
          <p:nvPr/>
        </p:nvGraphicFramePr>
        <p:xfrm>
          <a:off x="0" y="2872060"/>
          <a:ext cx="9135114" cy="37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1676400" y="49213"/>
            <a:ext cx="69723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01" tIns="39985" rIns="79963" bIns="39985" anchor="ctr"/>
          <a:lstStyle/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latin typeface="+mj-lt"/>
              </a:rPr>
              <a:t>Одной из причин низкой загрузки битумных мощностей является региональный и сезонный дисбаланс спроса и предложения</a:t>
            </a:r>
          </a:p>
        </p:txBody>
      </p:sp>
      <p:sp>
        <p:nvSpPr>
          <p:cNvPr id="21511" name="Text Box 91"/>
          <p:cNvSpPr txBox="1">
            <a:spLocks noChangeArrowheads="1"/>
          </p:cNvSpPr>
          <p:nvPr/>
        </p:nvSpPr>
        <p:spPr bwMode="auto">
          <a:xfrm>
            <a:off x="8648700" y="620713"/>
            <a:ext cx="48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blackWhite">
          <a:xfrm>
            <a:off x="1258888" y="1951038"/>
            <a:ext cx="3890962" cy="3890962"/>
          </a:xfrm>
          <a:custGeom>
            <a:avLst/>
            <a:gdLst>
              <a:gd name="T0" fmla="*/ 2409825 w 1934"/>
              <a:gd name="T1" fmla="*/ 3125788 h 1970"/>
              <a:gd name="T2" fmla="*/ 0 w 1934"/>
              <a:gd name="T3" fmla="*/ 3125788 h 1970"/>
              <a:gd name="T4" fmla="*/ 0 w 1934"/>
              <a:gd name="T5" fmla="*/ 0 h 1970"/>
              <a:gd name="T6" fmla="*/ 2697163 w 1934"/>
              <a:gd name="T7" fmla="*/ 0 h 1970"/>
              <a:gd name="T8" fmla="*/ 2616200 w 1934"/>
              <a:gd name="T9" fmla="*/ 833438 h 1970"/>
              <a:gd name="T10" fmla="*/ 2752725 w 1934"/>
              <a:gd name="T11" fmla="*/ 833438 h 1970"/>
              <a:gd name="T12" fmla="*/ 2752725 w 1934"/>
              <a:gd name="T13" fmla="*/ 438150 h 1970"/>
              <a:gd name="T14" fmla="*/ 3068638 w 1934"/>
              <a:gd name="T15" fmla="*/ 1116013 h 1970"/>
              <a:gd name="T16" fmla="*/ 2752725 w 1934"/>
              <a:gd name="T17" fmla="*/ 1752600 h 1970"/>
              <a:gd name="T18" fmla="*/ 2752725 w 1934"/>
              <a:gd name="T19" fmla="*/ 1357313 h 1970"/>
              <a:gd name="T20" fmla="*/ 2574925 w 1934"/>
              <a:gd name="T21" fmla="*/ 1357313 h 1970"/>
              <a:gd name="T22" fmla="*/ 2533650 w 1934"/>
              <a:gd name="T23" fmla="*/ 1752600 h 1970"/>
              <a:gd name="T24" fmla="*/ 2533650 w 1934"/>
              <a:gd name="T25" fmla="*/ 1371600 h 1970"/>
              <a:gd name="T26" fmla="*/ 2217738 w 1934"/>
              <a:gd name="T27" fmla="*/ 1993900 h 1970"/>
              <a:gd name="T28" fmla="*/ 2470150 w 1934"/>
              <a:gd name="T29" fmla="*/ 2535238 h 1970"/>
              <a:gd name="T30" fmla="*/ 2409825 w 1934"/>
              <a:gd name="T31" fmla="*/ 3125788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1518" y="1969"/>
                </a:moveTo>
                <a:lnTo>
                  <a:pt x="0" y="1969"/>
                </a:lnTo>
                <a:lnTo>
                  <a:pt x="0" y="0"/>
                </a:lnTo>
                <a:lnTo>
                  <a:pt x="1699" y="0"/>
                </a:lnTo>
                <a:lnTo>
                  <a:pt x="1648" y="525"/>
                </a:lnTo>
                <a:lnTo>
                  <a:pt x="1734" y="525"/>
                </a:lnTo>
                <a:lnTo>
                  <a:pt x="1734" y="276"/>
                </a:lnTo>
                <a:lnTo>
                  <a:pt x="1933" y="703"/>
                </a:lnTo>
                <a:lnTo>
                  <a:pt x="1734" y="1104"/>
                </a:lnTo>
                <a:lnTo>
                  <a:pt x="1734" y="855"/>
                </a:lnTo>
                <a:lnTo>
                  <a:pt x="1622" y="855"/>
                </a:lnTo>
                <a:lnTo>
                  <a:pt x="1596" y="1104"/>
                </a:lnTo>
                <a:lnTo>
                  <a:pt x="1596" y="864"/>
                </a:lnTo>
                <a:lnTo>
                  <a:pt x="1397" y="1256"/>
                </a:lnTo>
                <a:lnTo>
                  <a:pt x="1556" y="1597"/>
                </a:lnTo>
                <a:lnTo>
                  <a:pt x="1518" y="1969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White">
          <a:xfrm>
            <a:off x="4062413" y="1955800"/>
            <a:ext cx="3946525" cy="3889375"/>
          </a:xfrm>
          <a:custGeom>
            <a:avLst/>
            <a:gdLst>
              <a:gd name="T0" fmla="*/ 657225 w 1934"/>
              <a:gd name="T1" fmla="*/ 0 h 1970"/>
              <a:gd name="T2" fmla="*/ 3068638 w 1934"/>
              <a:gd name="T3" fmla="*/ 0 h 1970"/>
              <a:gd name="T4" fmla="*/ 3068638 w 1934"/>
              <a:gd name="T5" fmla="*/ 3125788 h 1970"/>
              <a:gd name="T6" fmla="*/ 382588 w 1934"/>
              <a:gd name="T7" fmla="*/ 3125788 h 1970"/>
              <a:gd name="T8" fmla="*/ 450850 w 1934"/>
              <a:gd name="T9" fmla="*/ 2276475 h 1970"/>
              <a:gd name="T10" fmla="*/ 314325 w 1934"/>
              <a:gd name="T11" fmla="*/ 2276475 h 1970"/>
              <a:gd name="T12" fmla="*/ 314325 w 1934"/>
              <a:gd name="T13" fmla="*/ 2671763 h 1970"/>
              <a:gd name="T14" fmla="*/ 0 w 1934"/>
              <a:gd name="T15" fmla="*/ 2008188 h 1970"/>
              <a:gd name="T16" fmla="*/ 314325 w 1934"/>
              <a:gd name="T17" fmla="*/ 1371600 h 1970"/>
              <a:gd name="T18" fmla="*/ 314325 w 1934"/>
              <a:gd name="T19" fmla="*/ 1766888 h 1970"/>
              <a:gd name="T20" fmla="*/ 492125 w 1934"/>
              <a:gd name="T21" fmla="*/ 1766888 h 1970"/>
              <a:gd name="T22" fmla="*/ 547688 w 1934"/>
              <a:gd name="T23" fmla="*/ 1371600 h 1970"/>
              <a:gd name="T24" fmla="*/ 533400 w 1934"/>
              <a:gd name="T25" fmla="*/ 1738313 h 1970"/>
              <a:gd name="T26" fmla="*/ 849313 w 1934"/>
              <a:gd name="T27" fmla="*/ 1101725 h 1970"/>
              <a:gd name="T28" fmla="*/ 601663 w 1934"/>
              <a:gd name="T29" fmla="*/ 593725 h 1970"/>
              <a:gd name="T30" fmla="*/ 657225 w 1934"/>
              <a:gd name="T31" fmla="*/ 0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414" y="0"/>
                </a:moveTo>
                <a:lnTo>
                  <a:pt x="1933" y="0"/>
                </a:lnTo>
                <a:lnTo>
                  <a:pt x="1933" y="1969"/>
                </a:lnTo>
                <a:lnTo>
                  <a:pt x="241" y="1969"/>
                </a:lnTo>
                <a:lnTo>
                  <a:pt x="284" y="1434"/>
                </a:lnTo>
                <a:lnTo>
                  <a:pt x="198" y="1434"/>
                </a:lnTo>
                <a:lnTo>
                  <a:pt x="198" y="1683"/>
                </a:lnTo>
                <a:lnTo>
                  <a:pt x="0" y="1265"/>
                </a:lnTo>
                <a:lnTo>
                  <a:pt x="198" y="864"/>
                </a:lnTo>
                <a:lnTo>
                  <a:pt x="198" y="1113"/>
                </a:lnTo>
                <a:lnTo>
                  <a:pt x="310" y="1113"/>
                </a:lnTo>
                <a:lnTo>
                  <a:pt x="345" y="864"/>
                </a:lnTo>
                <a:lnTo>
                  <a:pt x="336" y="1095"/>
                </a:lnTo>
                <a:lnTo>
                  <a:pt x="535" y="694"/>
                </a:lnTo>
                <a:lnTo>
                  <a:pt x="379" y="374"/>
                </a:lnTo>
                <a:lnTo>
                  <a:pt x="414" y="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714500" y="2776538"/>
            <a:ext cx="211137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87400">
              <a:buSzPct val="120000"/>
            </a:pPr>
            <a:r>
              <a:rPr lang="ru-RU" sz="1500">
                <a:solidFill>
                  <a:schemeClr val="bg1"/>
                </a:solidFill>
              </a:rPr>
              <a:t>Дорожные строители </a:t>
            </a:r>
            <a:r>
              <a:rPr lang="ru-RU" sz="1500" b="1">
                <a:solidFill>
                  <a:schemeClr val="bg1"/>
                </a:solidFill>
              </a:rPr>
              <a:t>заинтересованы в удешевлении стоимости работ</a:t>
            </a:r>
            <a:r>
              <a:rPr lang="ru-RU" sz="1500">
                <a:solidFill>
                  <a:schemeClr val="bg1"/>
                </a:solidFill>
              </a:rPr>
              <a:t>, следовательно, </a:t>
            </a:r>
            <a:r>
              <a:rPr lang="ru-RU" sz="1500" b="1">
                <a:solidFill>
                  <a:schemeClr val="bg1"/>
                </a:solidFill>
              </a:rPr>
              <a:t>в получении дешевого битума </a:t>
            </a:r>
            <a:r>
              <a:rPr lang="ru-RU" sz="1500">
                <a:solidFill>
                  <a:schemeClr val="bg1"/>
                </a:solidFill>
              </a:rPr>
              <a:t>и, желательно, с высокими качественными характеристиками</a:t>
            </a:r>
            <a:endParaRPr lang="de-DE" sz="1500">
              <a:solidFill>
                <a:schemeClr val="bg1"/>
              </a:solidFill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5214938" y="2757488"/>
            <a:ext cx="2643187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87400">
              <a:buSzPct val="120000"/>
            </a:pPr>
            <a:r>
              <a:rPr lang="ru-RU" sz="1500"/>
              <a:t>Производители битумов - нефтяные компании </a:t>
            </a:r>
            <a:r>
              <a:rPr lang="ru-RU" sz="1500" b="1"/>
              <a:t>заинтересованы в возврате инвестиционных вложений </a:t>
            </a:r>
            <a:r>
              <a:rPr lang="ru-RU" sz="1500"/>
              <a:t>в модернизацию битумных производств, следовательно, </a:t>
            </a:r>
            <a:r>
              <a:rPr lang="ru-RU" sz="1500" b="1"/>
              <a:t>в установлении высокой цены на качественный битум с учетом инвестиционной составляющей</a:t>
            </a:r>
          </a:p>
        </p:txBody>
      </p:sp>
      <p:pic>
        <p:nvPicPr>
          <p:cNvPr id="22533" name="Изображение 4" descr="Безымянный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85875" y="12700"/>
            <a:ext cx="75977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840" tIns="39960" rIns="79920" bIns="39960" anchor="ctr"/>
          <a:lstStyle/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</a:rPr>
              <a:t>Основная проблема в части производства и сбыта дорожных битумов - противоречие между интересами производителей и потребителей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63575" y="1125538"/>
            <a:ext cx="7816850" cy="668337"/>
          </a:xfrm>
          <a:prstGeom prst="round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Противоречия интересов производителей битумов и дорожных строителей</a:t>
            </a:r>
          </a:p>
        </p:txBody>
      </p:sp>
      <p:sp>
        <p:nvSpPr>
          <p:cNvPr id="22536" name="Text Box 91"/>
          <p:cNvSpPr txBox="1">
            <a:spLocks noChangeArrowheads="1"/>
          </p:cNvSpPr>
          <p:nvPr/>
        </p:nvSpPr>
        <p:spPr bwMode="auto">
          <a:xfrm>
            <a:off x="8648700" y="609600"/>
            <a:ext cx="48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FFFF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03400" y="160338"/>
            <a:ext cx="6883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ctr"/>
          <a:lstStyle/>
          <a:p>
            <a:pPr>
              <a:defRPr/>
            </a:pPr>
            <a:r>
              <a:rPr lang="ru-RU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3554" name="Изображение 4" descr="Безымянный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8686800" y="554038"/>
            <a:ext cx="457200" cy="357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071563" y="285750"/>
            <a:ext cx="7156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chemeClr val="bg1"/>
                </a:solidFill>
                <a:latin typeface="+mn-lt"/>
              </a:rPr>
              <a:t>Предлагаемые решения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92088" y="1239838"/>
            <a:ext cx="882332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1400"/>
              <a:t>Продолжить разработку и актуализацию необходимых нормативно-технических и правовых актов с целью формирования требований к качеству битумов нефтяных дорожных и полимерных битумных вяжущих, а также расширения применения и увеличения платежеспособного спроса на них</a:t>
            </a:r>
          </a:p>
          <a:p>
            <a:pPr marL="285750" indent="-285750" algn="just">
              <a:buFont typeface="Arial" charset="0"/>
              <a:buChar char="•"/>
            </a:pPr>
            <a:endParaRPr lang="ru-RU" sz="1400"/>
          </a:p>
          <a:p>
            <a:pPr marL="285750" indent="-285750" algn="just">
              <a:buFont typeface="Arial" charset="0"/>
              <a:buChar char="•"/>
            </a:pPr>
            <a:r>
              <a:rPr lang="ru-RU" sz="1400"/>
              <a:t>Разработать предложения по преодолению регионального и сезонного дисбаланса спроса и потребления дорожных битумов, включая предложения по усовершенствованию процессов хранения, транспортировки и подготовки битумных материалов потребителями, в том числе путем создания сети региональных битумных баз и мобильных битумных установок </a:t>
            </a:r>
          </a:p>
          <a:p>
            <a:pPr marL="285750" indent="-285750" algn="just">
              <a:buFont typeface="Arial" charset="0"/>
              <a:buNone/>
            </a:pPr>
            <a:endParaRPr lang="ru-RU" sz="1400"/>
          </a:p>
          <a:p>
            <a:pPr marL="285750" indent="-285750" algn="just">
              <a:buFont typeface="Arial" charset="0"/>
              <a:buChar char="•"/>
            </a:pPr>
            <a:r>
              <a:rPr lang="ru-RU" sz="1400"/>
              <a:t>По поручению Заместителя Председателя Правительства Российской Федерации № ИС-П9-2502 от 02.05.2012 г. совместно с Минэнерго России, Минтрансом России, ФДА «Росавтодор», нефтяными компаниями разработать и утвердить программу развития и оптимального размещения мощностей по производству нефтяных дорожных битумов и полимерно-битумных вяжущих </a:t>
            </a:r>
          </a:p>
          <a:p>
            <a:pPr marL="285750" indent="-285750" algn="just">
              <a:buFont typeface="Arial" charset="0"/>
              <a:buNone/>
            </a:pPr>
            <a:endParaRPr lang="ru-RU" sz="1400">
              <a:solidFill>
                <a:srgbClr val="0070C0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ru-RU" sz="1400"/>
              <a:t>Реализовать пилотные проекты в области дорожного строительства с применением качественных битумов, а также современных полимерных материалов (геосинтетические материалы и полимерно-битумные вяжущие) и проводить их регулярный мониторинг</a:t>
            </a:r>
          </a:p>
          <a:p>
            <a:pPr marL="285750" indent="-285750" algn="just">
              <a:buFont typeface="Arial" charset="0"/>
              <a:buChar char="•"/>
            </a:pPr>
            <a:endParaRPr lang="ru-RU" sz="1400"/>
          </a:p>
          <a:p>
            <a:pPr marL="285750" indent="-285750" algn="just">
              <a:buFont typeface="Arial" charset="0"/>
              <a:buChar char="•"/>
            </a:pPr>
            <a:r>
              <a:rPr lang="ru-RU" sz="1400"/>
              <a:t>Реализовать приоритетные задачи НП «РОСБИТУМ», направленные на улучшение качества выпускаемых битумов с целью их дальнейшего применения в дорожно-строительной отрасли, а также на взаимодействие между производителями и потребителями битумных материалов для координации участников битумного рынка</a:t>
            </a:r>
            <a:r>
              <a:rPr lang="ru-RU" sz="160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9860</TotalTime>
  <Words>684</Words>
  <Application>Microsoft Office PowerPoint</Application>
  <PresentationFormat>On-screen Show (4:3)</PresentationFormat>
  <Paragraphs>79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Franklin Gothic Book</vt:lpstr>
      <vt:lpstr>FranklinGothicDemiITC</vt:lpstr>
      <vt:lpstr>Тема Office</vt:lpstr>
      <vt:lpstr>1_Тема Office</vt:lpstr>
      <vt:lpstr>Тема Office</vt:lpstr>
      <vt:lpstr>Тема Office</vt:lpstr>
      <vt:lpstr>Тема Office</vt:lpstr>
      <vt:lpstr>Тема Office</vt:lpstr>
      <vt:lpstr>1_Тема Office</vt:lpstr>
      <vt:lpstr>Предложения по вопросу совершенствования обеспечения битумными материалами дорожного строительства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kornilov</cp:lastModifiedBy>
  <cp:revision>545</cp:revision>
  <cp:lastPrinted>2013-08-08T08:41:01Z</cp:lastPrinted>
  <dcterms:created xsi:type="dcterms:W3CDTF">2010-02-12T03:43:42Z</dcterms:created>
  <dcterms:modified xsi:type="dcterms:W3CDTF">2014-05-13T13:13:28Z</dcterms:modified>
</cp:coreProperties>
</file>